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124"/>
  </p:notesMasterIdLst>
  <p:sldIdLst>
    <p:sldId id="278" r:id="rId9"/>
    <p:sldId id="595" r:id="rId10"/>
    <p:sldId id="424" r:id="rId11"/>
    <p:sldId id="446" r:id="rId12"/>
    <p:sldId id="589" r:id="rId13"/>
    <p:sldId id="529" r:id="rId14"/>
    <p:sldId id="604" r:id="rId15"/>
    <p:sldId id="447" r:id="rId16"/>
    <p:sldId id="279" r:id="rId17"/>
    <p:sldId id="435" r:id="rId18"/>
    <p:sldId id="273" r:id="rId19"/>
    <p:sldId id="427" r:id="rId20"/>
    <p:sldId id="377" r:id="rId21"/>
    <p:sldId id="378" r:id="rId22"/>
    <p:sldId id="379" r:id="rId23"/>
    <p:sldId id="380" r:id="rId24"/>
    <p:sldId id="311" r:id="rId25"/>
    <p:sldId id="307" r:id="rId26"/>
    <p:sldId id="333" r:id="rId27"/>
    <p:sldId id="312" r:id="rId28"/>
    <p:sldId id="313" r:id="rId29"/>
    <p:sldId id="315" r:id="rId30"/>
    <p:sldId id="316" r:id="rId31"/>
    <p:sldId id="381" r:id="rId32"/>
    <p:sldId id="382" r:id="rId33"/>
    <p:sldId id="438" r:id="rId34"/>
    <p:sldId id="383" r:id="rId35"/>
    <p:sldId id="436" r:id="rId36"/>
    <p:sldId id="441" r:id="rId37"/>
    <p:sldId id="437" r:id="rId38"/>
    <p:sldId id="384" r:id="rId39"/>
    <p:sldId id="440" r:id="rId40"/>
    <p:sldId id="385" r:id="rId41"/>
    <p:sldId id="386" r:id="rId42"/>
    <p:sldId id="387" r:id="rId43"/>
    <p:sldId id="422" r:id="rId44"/>
    <p:sldId id="423" r:id="rId45"/>
    <p:sldId id="439" r:id="rId46"/>
    <p:sldId id="372" r:id="rId47"/>
    <p:sldId id="393" r:id="rId48"/>
    <p:sldId id="389" r:id="rId49"/>
    <p:sldId id="391" r:id="rId50"/>
    <p:sldId id="390" r:id="rId51"/>
    <p:sldId id="588" r:id="rId52"/>
    <p:sldId id="587" r:id="rId53"/>
    <p:sldId id="442" r:id="rId54"/>
    <p:sldId id="444" r:id="rId55"/>
    <p:sldId id="445" r:id="rId56"/>
    <p:sldId id="443" r:id="rId57"/>
    <p:sldId id="593" r:id="rId58"/>
    <p:sldId id="594" r:id="rId59"/>
    <p:sldId id="592" r:id="rId60"/>
    <p:sldId id="585" r:id="rId61"/>
    <p:sldId id="450" r:id="rId62"/>
    <p:sldId id="586" r:id="rId63"/>
    <p:sldId id="597" r:id="rId64"/>
    <p:sldId id="596" r:id="rId65"/>
    <p:sldId id="583" r:id="rId66"/>
    <p:sldId id="375" r:id="rId67"/>
    <p:sldId id="394" r:id="rId68"/>
    <p:sldId id="425" r:id="rId69"/>
    <p:sldId id="395" r:id="rId70"/>
    <p:sldId id="396" r:id="rId71"/>
    <p:sldId id="397" r:id="rId72"/>
    <p:sldId id="428" r:id="rId73"/>
    <p:sldId id="398" r:id="rId74"/>
    <p:sldId id="429" r:id="rId75"/>
    <p:sldId id="591" r:id="rId76"/>
    <p:sldId id="590" r:id="rId77"/>
    <p:sldId id="605" r:id="rId78"/>
    <p:sldId id="376" r:id="rId79"/>
    <p:sldId id="402" r:id="rId80"/>
    <p:sldId id="403" r:id="rId81"/>
    <p:sldId id="404" r:id="rId82"/>
    <p:sldId id="405" r:id="rId83"/>
    <p:sldId id="406" r:id="rId84"/>
    <p:sldId id="407" r:id="rId85"/>
    <p:sldId id="400" r:id="rId86"/>
    <p:sldId id="401" r:id="rId87"/>
    <p:sldId id="408" r:id="rId88"/>
    <p:sldId id="607" r:id="rId89"/>
    <p:sldId id="410" r:id="rId90"/>
    <p:sldId id="599" r:id="rId91"/>
    <p:sldId id="601" r:id="rId92"/>
    <p:sldId id="602" r:id="rId93"/>
    <p:sldId id="603" r:id="rId94"/>
    <p:sldId id="600" r:id="rId95"/>
    <p:sldId id="610" r:id="rId96"/>
    <p:sldId id="426" r:id="rId97"/>
    <p:sldId id="411" r:id="rId98"/>
    <p:sldId id="609" r:id="rId99"/>
    <p:sldId id="448" r:id="rId100"/>
    <p:sldId id="412" r:id="rId101"/>
    <p:sldId id="413" r:id="rId102"/>
    <p:sldId id="414" r:id="rId103"/>
    <p:sldId id="415" r:id="rId104"/>
    <p:sldId id="612" r:id="rId105"/>
    <p:sldId id="614" r:id="rId106"/>
    <p:sldId id="613" r:id="rId107"/>
    <p:sldId id="606" r:id="rId108"/>
    <p:sldId id="409" r:id="rId109"/>
    <p:sldId id="608" r:id="rId110"/>
    <p:sldId id="416" r:id="rId111"/>
    <p:sldId id="417" r:id="rId112"/>
    <p:sldId id="418" r:id="rId113"/>
    <p:sldId id="419" r:id="rId114"/>
    <p:sldId id="420" r:id="rId115"/>
    <p:sldId id="421" r:id="rId116"/>
    <p:sldId id="431" r:id="rId117"/>
    <p:sldId id="615" r:id="rId118"/>
    <p:sldId id="430" r:id="rId119"/>
    <p:sldId id="432" r:id="rId120"/>
    <p:sldId id="433" r:id="rId121"/>
    <p:sldId id="434" r:id="rId122"/>
    <p:sldId id="611" r:id="rId12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53" d="100"/>
          <a:sy n="53" d="100"/>
        </p:scale>
        <p:origin x="64" y="364"/>
      </p:cViewPr>
      <p:guideLst>
        <p:guide orient="horz" pos="2183"/>
        <p:guide pos="3840"/>
      </p:guideLst>
    </p:cSldViewPr>
  </p:slideViewPr>
  <p:notesTextViewPr>
    <p:cViewPr>
      <p:scale>
        <a:sx n="3" d="2"/>
        <a:sy n="3" d="2"/>
      </p:scale>
      <p:origin x="0" y="0"/>
    </p:cViewPr>
  </p:notesTextViewPr>
  <p:sorterViewPr>
    <p:cViewPr>
      <p:scale>
        <a:sx n="95" d="100"/>
        <a:sy n="95" d="100"/>
      </p:scale>
      <p:origin x="0" y="-160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notesMaster" Target="notesMasters/notesMaster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4" Type="http://schemas.openxmlformats.org/officeDocument/2006/relationships/slideMaster" Target="slideMasters/slideMaster4.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2023-06-03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39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180733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09800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6/3/2023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6월 3일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2023-06-03</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2023-06-03</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6월 3일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hasCustomPrompt="1"/>
          </p:nvPr>
        </p:nvSpPr>
        <p:spPr>
          <a:xfrm>
            <a:off x="521208" y="2476502"/>
            <a:ext cx="9445752" cy="4381498"/>
          </a:xfrm>
        </p:spPr>
        <p:txBody>
          <a:bodyPr vert="horz" lIns="91440" tIns="45720" rIns="91440" bIns="45720" rtlCol="0">
            <a:normAutofit/>
          </a:bodyPr>
          <a:lstStyle>
            <a:lvl1pPr>
              <a:defRPr lang="en-US" sz="3000" baseline="0" smtClean="0">
                <a:solidFill>
                  <a:schemeClr val="tx1">
                    <a:lumMod val="75000"/>
                    <a:lumOff val="25000"/>
                  </a:schemeClr>
                </a:solidFill>
                <a:latin typeface="Arial" panose="020B0604020202020204" pitchFamily="34" charset="0"/>
                <a:ea typeface="맑은 고딕" panose="020B0503020000020004" pitchFamily="50" charset="-127"/>
              </a:defRPr>
            </a:lvl1pPr>
            <a:lvl2pPr marL="457200" indent="-457200">
              <a:buFont typeface="Arial" panose="020B0604020202020204" pitchFamily="34" charset="0"/>
              <a:buChar char="•"/>
              <a:defRPr lang="en-US" sz="2800" baseline="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457200" indent="-457200">
              <a:buFont typeface="Wingdings" panose="05000000000000000000" pitchFamily="2" charset="2"/>
              <a:buChar char="ü"/>
              <a:defRPr lang="en-US" sz="28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marL="1143000" indent="-457200">
              <a:buFont typeface="Wingdings" panose="05000000000000000000" pitchFamily="2" charset="2"/>
              <a:buChar char="ü"/>
              <a:defRPr lang="en-US" sz="28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28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342900" lvl="0" indent="-342900" rtl="0">
              <a:lnSpc>
                <a:spcPct val="150000"/>
              </a:lnSpc>
              <a:spcBef>
                <a:spcPts val="1000"/>
              </a:spcBef>
              <a:spcAft>
                <a:spcPts val="1200"/>
              </a:spcAft>
            </a:pPr>
            <a:r>
              <a:rPr lang="ko-KR" altLang="en-US" noProof="0" dirty="0"/>
              <a:t>마스터 텍스트 스타일 편집</a:t>
            </a:r>
          </a:p>
          <a:p>
            <a:pPr marL="171450" lvl="1" indent="-171450" rtl="0">
              <a:lnSpc>
                <a:spcPct val="150000"/>
              </a:lnSpc>
              <a:spcBef>
                <a:spcPts val="1000"/>
              </a:spcBef>
              <a:spcAft>
                <a:spcPts val="1200"/>
              </a:spcAft>
            </a:pPr>
            <a:r>
              <a:rPr lang="ko-KR" altLang="en-US" noProof="0" dirty="0"/>
              <a:t>둘째 수준</a:t>
            </a:r>
          </a:p>
          <a:p>
            <a:pPr marL="857250" lvl="3" indent="-171450" rtl="0">
              <a:lnSpc>
                <a:spcPct val="150000"/>
              </a:lnSpc>
              <a:spcBef>
                <a:spcPts val="1000"/>
              </a:spcBef>
              <a:spcAft>
                <a:spcPts val="1200"/>
              </a:spcAft>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705750" y="1566236"/>
            <a:ext cx="7004304" cy="3977640"/>
          </a:xfrm>
        </p:spPr>
        <p:txBody>
          <a:bodyPr/>
          <a:lstStyle>
            <a:lvl1pPr>
              <a:defRPr sz="3000" baseline="0">
                <a:latin typeface="Arial" panose="020B0604020202020204" pitchFamily="34" charset="0"/>
              </a:defRPr>
            </a:lvl1pPr>
            <a:lvl2pPr>
              <a:defRPr sz="2800">
                <a:latin typeface="Arial" panose="020B0604020202020204" pitchFamily="34" charset="0"/>
              </a:defRPr>
            </a:lvl2pPr>
            <a:lvl3pPr>
              <a:defRPr sz="2800">
                <a:latin typeface="Arial" panose="020B0604020202020204" pitchFamily="34" charset="0"/>
              </a:defRPr>
            </a:lvl3pPr>
            <a:lvl4pPr>
              <a:defRPr sz="2800">
                <a:latin typeface="Arial" panose="020B0604020202020204" pitchFamily="34" charset="0"/>
              </a:defRPr>
            </a:lvl4pPr>
            <a:lvl5pPr>
              <a:defRPr sz="2800">
                <a:latin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2023-06-03</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2023-06-03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6/3/2023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6/3/2023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2023-06-03</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2023-06-03</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6/3/2023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6월 3일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6월 3일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194.xml"/><Relationship Id="rId4" Type="http://schemas.openxmlformats.org/officeDocument/2006/relationships/image" Target="../media/image192.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194.xml"/></Relationships>
</file>

<file path=ppt/slides/_rels/slide10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96.xml"/></Relationships>
</file>

<file path=ppt/slides/_rels/slide10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96.xml"/></Relationships>
</file>

<file path=ppt/slides/_rels/slide10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96.xml"/></Relationships>
</file>

<file path=ppt/slides/_rels/slide107.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196.xml"/></Relationships>
</file>

<file path=ppt/slides/_rels/slide10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9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15.xml.rels><?xml version="1.0" encoding="UTF-8" standalone="yes"?>
<Relationships xmlns="http://schemas.openxmlformats.org/package/2006/relationships"><Relationship Id="rId2" Type="http://schemas.openxmlformats.org/officeDocument/2006/relationships/hyperlink" Target="https://blog.hbsmith.io/aws-athena%EB%A5%BC-%EC%9D%B4%EC%9A%A9%ED%95%9C-%EC%84%9C%EB%B2%84%EB%A6%AC%EC%8A%A4-%EB%B3%B4%EA%B3%A0%EC%84%9C-%EB%A7%8C%EB%93%A4%EA%B8%B0-a2b2983f1c64" TargetMode="External"/><Relationship Id="rId1" Type="http://schemas.openxmlformats.org/officeDocument/2006/relationships/slideLayout" Target="../slideLayouts/slideLayout19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90.xml"/></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9.xml"/></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89.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89.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9.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9.xml"/></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8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89.xml"/><Relationship Id="rId5" Type="http://schemas.openxmlformats.org/officeDocument/2006/relationships/image" Target="../media/image95.png"/><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jpe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jpeg"/><Relationship Id="rId8" Type="http://schemas.openxmlformats.org/officeDocument/2006/relationships/image" Target="../media/image3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9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77.jpeg"/><Relationship Id="rId26" Type="http://schemas.openxmlformats.org/officeDocument/2006/relationships/image" Target="../media/image85.jpeg"/><Relationship Id="rId3" Type="http://schemas.openxmlformats.org/officeDocument/2006/relationships/image" Target="../media/image62.jpeg"/><Relationship Id="rId21" Type="http://schemas.openxmlformats.org/officeDocument/2006/relationships/image" Target="../media/image80.jpe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6.jpeg"/><Relationship Id="rId25" Type="http://schemas.openxmlformats.org/officeDocument/2006/relationships/image" Target="../media/image84.jpeg"/><Relationship Id="rId2" Type="http://schemas.openxmlformats.org/officeDocument/2006/relationships/image" Target="../media/image61.jpeg"/><Relationship Id="rId16" Type="http://schemas.openxmlformats.org/officeDocument/2006/relationships/image" Target="../media/image75.jpeg"/><Relationship Id="rId20"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65.jpeg"/><Relationship Id="rId11" Type="http://schemas.openxmlformats.org/officeDocument/2006/relationships/image" Target="../media/image70.jpeg"/><Relationship Id="rId24" Type="http://schemas.openxmlformats.org/officeDocument/2006/relationships/image" Target="../media/image83.jpeg"/><Relationship Id="rId5" Type="http://schemas.openxmlformats.org/officeDocument/2006/relationships/image" Target="../media/image64.jpeg"/><Relationship Id="rId15" Type="http://schemas.openxmlformats.org/officeDocument/2006/relationships/image" Target="../media/image74.jpeg"/><Relationship Id="rId23" Type="http://schemas.openxmlformats.org/officeDocument/2006/relationships/image" Target="../media/image82.jpeg"/><Relationship Id="rId10" Type="http://schemas.openxmlformats.org/officeDocument/2006/relationships/image" Target="../media/image69.jpeg"/><Relationship Id="rId19" Type="http://schemas.openxmlformats.org/officeDocument/2006/relationships/image" Target="../media/image78.jpe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73.jpeg"/><Relationship Id="rId22" Type="http://schemas.openxmlformats.org/officeDocument/2006/relationships/image" Target="../media/image81.jpe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187.xml"/><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110.PNG"/><Relationship Id="rId1" Type="http://schemas.openxmlformats.org/officeDocument/2006/relationships/slideLayout" Target="../slideLayouts/slideLayout19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8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wro777/cloud_lec23.git" TargetMode="External"/><Relationship Id="rId1" Type="http://schemas.openxmlformats.org/officeDocument/2006/relationships/slideLayout" Target="../slideLayouts/slideLayout18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1.jpeg"/><Relationship Id="rId1" Type="http://schemas.openxmlformats.org/officeDocument/2006/relationships/slideLayout" Target="../slideLayouts/slideLayout190.xml"/><Relationship Id="rId5" Type="http://schemas.openxmlformats.org/officeDocument/2006/relationships/image" Target="../media/image76.jpeg"/><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87.xml"/><Relationship Id="rId4" Type="http://schemas.openxmlformats.org/officeDocument/2006/relationships/image" Target="../media/image67.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1.jpeg"/><Relationship Id="rId1" Type="http://schemas.openxmlformats.org/officeDocument/2006/relationships/slideLayout" Target="../slideLayouts/slideLayout19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7.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9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190.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18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116.jpeg"/><Relationship Id="rId5" Type="http://schemas.openxmlformats.org/officeDocument/2006/relationships/image" Target="../media/image115.jpeg"/><Relationship Id="rId10" Type="http://schemas.openxmlformats.org/officeDocument/2006/relationships/image" Target="../media/image120.jpeg"/><Relationship Id="rId4" Type="http://schemas.openxmlformats.org/officeDocument/2006/relationships/image" Target="../media/image114.jpeg"/><Relationship Id="rId9" Type="http://schemas.openxmlformats.org/officeDocument/2006/relationships/image" Target="../media/image119.jpeg"/></Relationships>
</file>

<file path=ppt/slides/_rels/slide63.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9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90.xml"/></Relationships>
</file>

<file path=ppt/slides/_rels/slide7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197.xml"/></Relationships>
</file>

<file path=ppt/slides/_rels/slide73.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97.xml"/></Relationships>
</file>

<file path=ppt/slides/_rels/slide7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97.xml"/><Relationship Id="rId5" Type="http://schemas.openxmlformats.org/officeDocument/2006/relationships/image" Target="../media/image129.jpeg"/><Relationship Id="rId4" Type="http://schemas.openxmlformats.org/officeDocument/2006/relationships/image" Target="../media/image128.jpeg"/></Relationships>
</file>

<file path=ppt/slides/_rels/slide7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97.xml"/></Relationships>
</file>

<file path=ppt/slides/_rels/slide7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97.xml"/></Relationships>
</file>

<file path=ppt/slides/_rels/slide77.xml.rels><?xml version="1.0" encoding="UTF-8" standalone="yes"?>
<Relationships xmlns="http://schemas.openxmlformats.org/package/2006/relationships"><Relationship Id="rId8" Type="http://schemas.openxmlformats.org/officeDocument/2006/relationships/image" Target="../media/image138.jpeg"/><Relationship Id="rId3" Type="http://schemas.openxmlformats.org/officeDocument/2006/relationships/image" Target="../media/image133.jpeg"/><Relationship Id="rId7" Type="http://schemas.openxmlformats.org/officeDocument/2006/relationships/image" Target="../media/image137.jpeg"/><Relationship Id="rId2" Type="http://schemas.openxmlformats.org/officeDocument/2006/relationships/image" Target="../media/image132.jpeg"/><Relationship Id="rId1" Type="http://schemas.openxmlformats.org/officeDocument/2006/relationships/slideLayout" Target="../slideLayouts/slideLayout197.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78.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140.jpeg"/><Relationship Id="rId7" Type="http://schemas.openxmlformats.org/officeDocument/2006/relationships/image" Target="../media/image144.jpeg"/><Relationship Id="rId2" Type="http://schemas.openxmlformats.org/officeDocument/2006/relationships/image" Target="../media/image139.jpeg"/><Relationship Id="rId1" Type="http://schemas.openxmlformats.org/officeDocument/2006/relationships/slideLayout" Target="../slideLayouts/slideLayout191.xml"/><Relationship Id="rId6" Type="http://schemas.openxmlformats.org/officeDocument/2006/relationships/image" Target="../media/image143.jpeg"/><Relationship Id="rId5" Type="http://schemas.openxmlformats.org/officeDocument/2006/relationships/image" Target="../media/image142.jpeg"/><Relationship Id="rId10" Type="http://schemas.openxmlformats.org/officeDocument/2006/relationships/image" Target="../media/image147.jpeg"/><Relationship Id="rId4" Type="http://schemas.openxmlformats.org/officeDocument/2006/relationships/image" Target="../media/image141.jpeg"/><Relationship Id="rId9" Type="http://schemas.openxmlformats.org/officeDocument/2006/relationships/image" Target="../media/image146.jpeg"/></Relationships>
</file>

<file path=ppt/slides/_rels/slide79.xml.rels><?xml version="1.0" encoding="UTF-8" standalone="yes"?>
<Relationships xmlns="http://schemas.openxmlformats.org/package/2006/relationships"><Relationship Id="rId13" Type="http://schemas.openxmlformats.org/officeDocument/2006/relationships/image" Target="../media/image158.jpeg"/><Relationship Id="rId18" Type="http://schemas.openxmlformats.org/officeDocument/2006/relationships/image" Target="../media/image163.jpeg"/><Relationship Id="rId26" Type="http://schemas.openxmlformats.org/officeDocument/2006/relationships/image" Target="../media/image171.jpeg"/><Relationship Id="rId3" Type="http://schemas.openxmlformats.org/officeDocument/2006/relationships/image" Target="../media/image148.jpeg"/><Relationship Id="rId21" Type="http://schemas.openxmlformats.org/officeDocument/2006/relationships/image" Target="../media/image166.jpeg"/><Relationship Id="rId34" Type="http://schemas.openxmlformats.org/officeDocument/2006/relationships/image" Target="../media/image179.jpeg"/><Relationship Id="rId7" Type="http://schemas.openxmlformats.org/officeDocument/2006/relationships/image" Target="../media/image152.jpeg"/><Relationship Id="rId12" Type="http://schemas.openxmlformats.org/officeDocument/2006/relationships/image" Target="../media/image157.jpeg"/><Relationship Id="rId17" Type="http://schemas.openxmlformats.org/officeDocument/2006/relationships/image" Target="../media/image162.jpeg"/><Relationship Id="rId25" Type="http://schemas.openxmlformats.org/officeDocument/2006/relationships/image" Target="../media/image170.jpeg"/><Relationship Id="rId33" Type="http://schemas.openxmlformats.org/officeDocument/2006/relationships/image" Target="../media/image178.jpeg"/><Relationship Id="rId2" Type="http://schemas.openxmlformats.org/officeDocument/2006/relationships/notesSlide" Target="../notesSlides/notesSlide11.xml"/><Relationship Id="rId16" Type="http://schemas.openxmlformats.org/officeDocument/2006/relationships/image" Target="../media/image161.jpeg"/><Relationship Id="rId20" Type="http://schemas.openxmlformats.org/officeDocument/2006/relationships/image" Target="../media/image165.jpeg"/><Relationship Id="rId29" Type="http://schemas.openxmlformats.org/officeDocument/2006/relationships/image" Target="../media/image174.jpeg"/><Relationship Id="rId1" Type="http://schemas.openxmlformats.org/officeDocument/2006/relationships/slideLayout" Target="../slideLayouts/slideLayout191.xml"/><Relationship Id="rId6" Type="http://schemas.openxmlformats.org/officeDocument/2006/relationships/image" Target="../media/image151.jpeg"/><Relationship Id="rId11" Type="http://schemas.openxmlformats.org/officeDocument/2006/relationships/image" Target="../media/image156.jpeg"/><Relationship Id="rId24" Type="http://schemas.openxmlformats.org/officeDocument/2006/relationships/image" Target="../media/image169.jpeg"/><Relationship Id="rId32" Type="http://schemas.openxmlformats.org/officeDocument/2006/relationships/image" Target="../media/image177.jpeg"/><Relationship Id="rId5" Type="http://schemas.openxmlformats.org/officeDocument/2006/relationships/image" Target="../media/image150.jpeg"/><Relationship Id="rId15" Type="http://schemas.openxmlformats.org/officeDocument/2006/relationships/image" Target="../media/image160.jpeg"/><Relationship Id="rId23" Type="http://schemas.openxmlformats.org/officeDocument/2006/relationships/image" Target="../media/image168.jpeg"/><Relationship Id="rId28" Type="http://schemas.openxmlformats.org/officeDocument/2006/relationships/image" Target="../media/image173.jpeg"/><Relationship Id="rId10" Type="http://schemas.openxmlformats.org/officeDocument/2006/relationships/image" Target="../media/image155.jpeg"/><Relationship Id="rId19" Type="http://schemas.openxmlformats.org/officeDocument/2006/relationships/image" Target="../media/image164.jpeg"/><Relationship Id="rId31" Type="http://schemas.openxmlformats.org/officeDocument/2006/relationships/image" Target="../media/image176.jpeg"/><Relationship Id="rId4" Type="http://schemas.openxmlformats.org/officeDocument/2006/relationships/image" Target="../media/image149.jpeg"/><Relationship Id="rId9" Type="http://schemas.openxmlformats.org/officeDocument/2006/relationships/image" Target="../media/image154.jpeg"/><Relationship Id="rId14" Type="http://schemas.openxmlformats.org/officeDocument/2006/relationships/image" Target="../media/image159.jpeg"/><Relationship Id="rId22" Type="http://schemas.openxmlformats.org/officeDocument/2006/relationships/image" Target="../media/image167.jpeg"/><Relationship Id="rId27" Type="http://schemas.openxmlformats.org/officeDocument/2006/relationships/image" Target="../media/image172.jpeg"/><Relationship Id="rId30" Type="http://schemas.openxmlformats.org/officeDocument/2006/relationships/image" Target="../media/image175.jpeg"/><Relationship Id="rId35" Type="http://schemas.openxmlformats.org/officeDocument/2006/relationships/image" Target="../media/image180.jpeg"/><Relationship Id="rId8" Type="http://schemas.openxmlformats.org/officeDocument/2006/relationships/image" Target="../media/image15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81.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4.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196.xml"/><Relationship Id="rId4" Type="http://schemas.openxmlformats.org/officeDocument/2006/relationships/image" Target="../media/image183.jpeg"/></Relationships>
</file>

<file path=ppt/slides/_rels/slide85.xml.rels><?xml version="1.0" encoding="UTF-8" standalone="yes"?>
<Relationships xmlns="http://schemas.openxmlformats.org/package/2006/relationships"><Relationship Id="rId3" Type="http://schemas.openxmlformats.org/officeDocument/2006/relationships/image" Target="../media/image185.jpeg"/><Relationship Id="rId7" Type="http://schemas.openxmlformats.org/officeDocument/2006/relationships/image" Target="../media/image189.jpeg"/><Relationship Id="rId2" Type="http://schemas.openxmlformats.org/officeDocument/2006/relationships/image" Target="../media/image184.jpeg"/><Relationship Id="rId1" Type="http://schemas.openxmlformats.org/officeDocument/2006/relationships/slideLayout" Target="../slideLayouts/slideLayout196.xml"/><Relationship Id="rId6" Type="http://schemas.openxmlformats.org/officeDocument/2006/relationships/image" Target="../media/image188.jpeg"/><Relationship Id="rId5" Type="http://schemas.openxmlformats.org/officeDocument/2006/relationships/image" Target="../media/image187.jpeg"/><Relationship Id="rId4" Type="http://schemas.openxmlformats.org/officeDocument/2006/relationships/image" Target="../media/image186.jpeg"/></Relationships>
</file>

<file path=ppt/slides/_rels/slide86.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19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8.xml.rels><?xml version="1.0" encoding="UTF-8" standalone="yes"?>
<Relationships xmlns="http://schemas.openxmlformats.org/package/2006/relationships"><Relationship Id="rId3" Type="http://schemas.openxmlformats.org/officeDocument/2006/relationships/hyperlink" Target="https://gwq7zyfkci.execute-api.ap-northeast-2.amazonaws.com/depcof1/coffee" TargetMode="External"/><Relationship Id="rId2" Type="http://schemas.openxmlformats.org/officeDocument/2006/relationships/hyperlink" Target="https://gwq7zyfkci.execute-api.ap-northeast-2.amazonaws.com/depcof1" TargetMode="External"/><Relationship Id="rId1" Type="http://schemas.openxmlformats.org/officeDocument/2006/relationships/slideLayout" Target="../slideLayouts/slideLayout19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9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1.jpeg"/><Relationship Id="rId1" Type="http://schemas.openxmlformats.org/officeDocument/2006/relationships/slideLayout" Target="../slideLayouts/slideLayout196.xml"/><Relationship Id="rId6" Type="http://schemas.openxmlformats.org/officeDocument/2006/relationships/image" Target="../media/image126.jpeg"/><Relationship Id="rId5" Type="http://schemas.openxmlformats.org/officeDocument/2006/relationships/image" Target="../media/image137.jpeg"/><Relationship Id="rId4" Type="http://schemas.openxmlformats.org/officeDocument/2006/relationships/image" Target="../media/image133.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96.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97.xml.rels><?xml version="1.0" encoding="UTF-8" standalone="yes"?>
<Relationships xmlns="http://schemas.openxmlformats.org/package/2006/relationships"><Relationship Id="rId2" Type="http://schemas.openxmlformats.org/officeDocument/2006/relationships/hyperlink" Target="https://jsikim1.tistory.com/183" TargetMode="External"/><Relationship Id="rId1" Type="http://schemas.openxmlformats.org/officeDocument/2006/relationships/slideLayout" Target="../slideLayouts/slideLayout1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watch?v=t_8NmwAy4D0&amp;t=632s" TargetMode="External"/><Relationship Id="rId2" Type="http://schemas.openxmlformats.org/officeDocument/2006/relationships/hyperlink" Target="https://jsikim1.tistory.com/183" TargetMode="External"/><Relationship Id="rId1" Type="http://schemas.openxmlformats.org/officeDocument/2006/relationships/slideLayout" Target="../slideLayouts/slideLayout19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DynamoDB</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789">
            <a:extLst>
              <a:ext uri="{FF2B5EF4-FFF2-40B4-BE49-F238E27FC236}">
                <a16:creationId xmlns:a16="http://schemas.microsoft.com/office/drawing/2014/main" id="{89C2A968-E859-A6D1-C176-483E939A1B01}"/>
              </a:ext>
            </a:extLst>
          </p:cNvPr>
          <p:cNvPicPr>
            <a:picLocks noChangeAspect="1"/>
          </p:cNvPicPr>
          <p:nvPr/>
        </p:nvPicPr>
        <p:blipFill>
          <a:blip r:embed="rId4"/>
          <a:stretch>
            <a:fillRect/>
          </a:stretch>
        </p:blipFill>
        <p:spPr>
          <a:xfrm>
            <a:off x="6573860" y="953262"/>
            <a:ext cx="1165860" cy="1165860"/>
          </a:xfrm>
          <a:prstGeom prst="rect">
            <a:avLst/>
          </a:prstGeom>
        </p:spPr>
      </p:pic>
    </p:spTree>
    <p:extLst>
      <p:ext uri="{BB962C8B-B14F-4D97-AF65-F5344CB8AC3E}">
        <p14:creationId xmlns:p14="http://schemas.microsoft.com/office/powerpoint/2010/main" val="22874167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pPr marL="0" indent="675046">
              <a:lnSpc>
                <a:spcPct val="100000"/>
              </a:lnSpc>
            </a:pPr>
            <a:r>
              <a:rPr lang="en-US" altLang="zh-CN" sz="3200" spc="-85" dirty="0">
                <a:solidFill>
                  <a:srgbClr val="434747"/>
                </a:solidFill>
                <a:latin typeface="Times New Roman"/>
                <a:ea typeface="Times New Roman"/>
              </a:rPr>
              <a:t>Amazon</a:t>
            </a:r>
            <a:r>
              <a:rPr lang="en-US" altLang="zh-CN" sz="3200" spc="139" dirty="0">
                <a:solidFill>
                  <a:srgbClr val="434747"/>
                </a:solidFill>
                <a:latin typeface="Times New Roman"/>
                <a:cs typeface="Times New Roman"/>
              </a:rPr>
              <a:t> </a:t>
            </a:r>
            <a:r>
              <a:rPr lang="en-US" altLang="zh-CN" sz="3200" spc="-94" dirty="0">
                <a:solidFill>
                  <a:srgbClr val="434747"/>
                </a:solidFill>
                <a:latin typeface="Times New Roman"/>
                <a:ea typeface="Times New Roman"/>
              </a:rPr>
              <a:t>DynamoDB</a:t>
            </a:r>
          </a:p>
        </p:txBody>
      </p:sp>
      <p:sp>
        <p:nvSpPr>
          <p:cNvPr id="5" name="내용 개체 틀 4"/>
          <p:cNvSpPr>
            <a:spLocks noGrp="1"/>
          </p:cNvSpPr>
          <p:nvPr>
            <p:ph idx="1"/>
          </p:nvPr>
        </p:nvSpPr>
        <p:spPr>
          <a:xfrm>
            <a:off x="539495" y="1435608"/>
            <a:ext cx="11102607" cy="4917380"/>
          </a:xfrm>
        </p:spPr>
        <p:txBody>
          <a:bodyPr>
            <a:noAutofit/>
          </a:bodyPr>
          <a:lstStyle/>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spc="-80" dirty="0">
                <a:solidFill>
                  <a:srgbClr val="434747"/>
                </a:solidFill>
                <a:latin typeface="Times New Roman"/>
                <a:ea typeface="Times New Roman"/>
              </a:rPr>
              <a:t>Fully</a:t>
            </a:r>
            <a:r>
              <a:rPr lang="en-US" altLang="zh-CN" sz="2800" spc="-44" dirty="0">
                <a:solidFill>
                  <a:srgbClr val="434747"/>
                </a:solidFill>
                <a:latin typeface="Times New Roman"/>
                <a:cs typeface="Times New Roman"/>
              </a:rPr>
              <a:t> </a:t>
            </a:r>
            <a:r>
              <a:rPr lang="en-US" altLang="zh-CN" sz="2800" spc="-90" dirty="0">
                <a:solidFill>
                  <a:srgbClr val="434747"/>
                </a:solidFill>
                <a:latin typeface="Times New Roman"/>
                <a:ea typeface="Times New Roman"/>
              </a:rPr>
              <a:t>managed,</a:t>
            </a:r>
            <a:r>
              <a:rPr lang="en-US" altLang="zh-CN" sz="2800" spc="-50" dirty="0">
                <a:solidFill>
                  <a:srgbClr val="434747"/>
                </a:solidFill>
                <a:latin typeface="Times New Roman"/>
                <a:cs typeface="Times New Roman"/>
              </a:rPr>
              <a:t> </a:t>
            </a:r>
            <a:r>
              <a:rPr lang="en-US" altLang="zh-CN" sz="2800" spc="-80" dirty="0">
                <a:solidFill>
                  <a:srgbClr val="434747"/>
                </a:solidFill>
                <a:latin typeface="Times New Roman"/>
                <a:ea typeface="Times New Roman"/>
              </a:rPr>
              <a:t>highly</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available</a:t>
            </a:r>
            <a:r>
              <a:rPr lang="en-US" altLang="zh-CN" sz="2800" spc="-44" dirty="0">
                <a:solidFill>
                  <a:srgbClr val="434747"/>
                </a:solidFill>
                <a:latin typeface="Times New Roman"/>
                <a:cs typeface="Times New Roman"/>
              </a:rPr>
              <a:t> </a:t>
            </a:r>
            <a:r>
              <a:rPr lang="en-US" altLang="zh-CN" sz="2800" spc="-80" dirty="0">
                <a:solidFill>
                  <a:srgbClr val="434747"/>
                </a:solidFill>
                <a:latin typeface="Times New Roman"/>
                <a:ea typeface="Times New Roman"/>
              </a:rPr>
              <a:t>with</a:t>
            </a:r>
            <a:r>
              <a:rPr lang="en-US" altLang="zh-CN" sz="2800" spc="-50" dirty="0">
                <a:solidFill>
                  <a:srgbClr val="434747"/>
                </a:solidFill>
                <a:latin typeface="Times New Roman"/>
                <a:cs typeface="Times New Roman"/>
              </a:rPr>
              <a:t> </a:t>
            </a:r>
            <a:r>
              <a:rPr lang="en-US" altLang="zh-CN" sz="2800" spc="-75" dirty="0">
                <a:solidFill>
                  <a:srgbClr val="434747"/>
                </a:solidFill>
                <a:latin typeface="Times New Roman"/>
                <a:ea typeface="Times New Roman"/>
              </a:rPr>
              <a:t>replication</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across</a:t>
            </a:r>
            <a:r>
              <a:rPr lang="en-US" altLang="zh-CN" sz="2800" spc="-44" dirty="0">
                <a:solidFill>
                  <a:srgbClr val="434747"/>
                </a:solidFill>
                <a:latin typeface="Times New Roman"/>
                <a:cs typeface="Times New Roman"/>
              </a:rPr>
              <a:t> </a:t>
            </a:r>
            <a:r>
              <a:rPr lang="en-US" altLang="zh-CN" sz="2800" spc="-75" dirty="0">
                <a:solidFill>
                  <a:srgbClr val="434747"/>
                </a:solidFill>
                <a:latin typeface="Times New Roman"/>
                <a:ea typeface="Times New Roman"/>
              </a:rPr>
              <a:t>multiple</a:t>
            </a:r>
            <a:r>
              <a:rPr lang="en-US" altLang="zh-CN" sz="2800" spc="-55" dirty="0">
                <a:solidFill>
                  <a:srgbClr val="434747"/>
                </a:solidFill>
                <a:latin typeface="Times New Roman"/>
                <a:cs typeface="Times New Roman"/>
              </a:rPr>
              <a:t> </a:t>
            </a:r>
            <a:r>
              <a:rPr lang="en-US" altLang="zh-CN" sz="2800" spc="-110" dirty="0">
                <a:solidFill>
                  <a:srgbClr val="434747"/>
                </a:solidFill>
                <a:latin typeface="Times New Roman"/>
                <a:ea typeface="Times New Roman"/>
              </a:rPr>
              <a:t>AZs</a:t>
            </a:r>
            <a:endParaRPr lang="en-US" altLang="ko-KR" dirty="0"/>
          </a:p>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NoSQL</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database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not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relational</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database</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with</a:t>
            </a:r>
            <a:r>
              <a:rPr lang="en-US" altLang="zh-CN" sz="2800" dirty="0">
                <a:solidFill>
                  <a:srgbClr val="434747"/>
                </a:solidFill>
                <a:latin typeface="Times New Roman"/>
                <a:cs typeface="Times New Roman"/>
              </a:rPr>
              <a:t> </a:t>
            </a:r>
            <a:r>
              <a:rPr lang="en-US" altLang="zh-CN" sz="2800" dirty="0">
                <a:solidFill>
                  <a:srgbClr val="434747"/>
                </a:solidFill>
                <a:latin typeface="Times New Roman"/>
                <a:ea typeface="Times New Roman"/>
              </a:rPr>
              <a:t>transaction</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support</a:t>
            </a:r>
            <a:endParaRPr lang="en-US" altLang="ko-KR" dirty="0"/>
          </a:p>
          <a:p>
            <a:pPr marL="0" indent="0">
              <a:lnSpc>
                <a:spcPct val="100000"/>
              </a:lnSpc>
              <a:buNone/>
            </a:pPr>
            <a:r>
              <a:rPr lang="en-US" altLang="zh-CN" sz="2800" spc="-30" dirty="0">
                <a:solidFill>
                  <a:srgbClr val="434747"/>
                </a:solidFill>
                <a:latin typeface="Arial"/>
                <a:ea typeface="Arial"/>
              </a:rPr>
              <a:t>•</a:t>
            </a:r>
            <a:r>
              <a:rPr lang="en-US" altLang="zh-CN" sz="2800" spc="-20" dirty="0">
                <a:solidFill>
                  <a:srgbClr val="434747"/>
                </a:solidFill>
                <a:latin typeface="Arial"/>
                <a:cs typeface="Arial"/>
              </a:rPr>
              <a:t> </a:t>
            </a:r>
            <a:r>
              <a:rPr lang="en-US" altLang="zh-CN" sz="2800" spc="-34" dirty="0">
                <a:solidFill>
                  <a:srgbClr val="434747"/>
                </a:solidFill>
                <a:latin typeface="Times New Roman"/>
                <a:ea typeface="Times New Roman"/>
              </a:rPr>
              <a:t>Scales</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to</a:t>
            </a:r>
            <a:r>
              <a:rPr lang="en-US" altLang="zh-CN" sz="2800" spc="-20" dirty="0">
                <a:solidFill>
                  <a:srgbClr val="434747"/>
                </a:solidFill>
                <a:latin typeface="Times New Roman"/>
                <a:cs typeface="Times New Roman"/>
              </a:rPr>
              <a:t> </a:t>
            </a:r>
            <a:r>
              <a:rPr lang="en-US" altLang="zh-CN" sz="2800" spc="-40" dirty="0">
                <a:solidFill>
                  <a:srgbClr val="434747"/>
                </a:solidFill>
                <a:latin typeface="Times New Roman"/>
                <a:ea typeface="Times New Roman"/>
              </a:rPr>
              <a:t>massive</a:t>
            </a:r>
            <a:r>
              <a:rPr lang="en-US" altLang="zh-CN" sz="2800" spc="-20" dirty="0">
                <a:solidFill>
                  <a:srgbClr val="434747"/>
                </a:solidFill>
                <a:latin typeface="Times New Roman"/>
                <a:cs typeface="Times New Roman"/>
              </a:rPr>
              <a:t> </a:t>
            </a:r>
            <a:r>
              <a:rPr lang="en-US" altLang="zh-CN" sz="2800" spc="-34" dirty="0">
                <a:solidFill>
                  <a:srgbClr val="434747"/>
                </a:solidFill>
                <a:latin typeface="Times New Roman"/>
                <a:ea typeface="Times New Roman"/>
              </a:rPr>
              <a:t>workloads,</a:t>
            </a:r>
            <a:r>
              <a:rPr lang="en-US" altLang="zh-CN" sz="2800" spc="-15" dirty="0">
                <a:solidFill>
                  <a:srgbClr val="434747"/>
                </a:solidFill>
                <a:latin typeface="Times New Roman"/>
                <a:cs typeface="Times New Roman"/>
              </a:rPr>
              <a:t> </a:t>
            </a:r>
            <a:r>
              <a:rPr lang="en-US" altLang="zh-CN" sz="2800" spc="-35" dirty="0">
                <a:solidFill>
                  <a:srgbClr val="434747"/>
                </a:solidFill>
                <a:latin typeface="Times New Roman"/>
                <a:ea typeface="Times New Roman"/>
              </a:rPr>
              <a:t>distributed</a:t>
            </a:r>
            <a:r>
              <a:rPr lang="en-US" altLang="zh-CN" sz="2800" spc="-25" dirty="0">
                <a:solidFill>
                  <a:srgbClr val="434747"/>
                </a:solidFill>
                <a:latin typeface="Times New Roman"/>
                <a:cs typeface="Times New Roman"/>
              </a:rPr>
              <a:t> </a:t>
            </a:r>
            <a:r>
              <a:rPr lang="en-US" altLang="zh-CN" sz="2800" spc="-35" dirty="0">
                <a:solidFill>
                  <a:srgbClr val="434747"/>
                </a:solidFill>
                <a:latin typeface="Times New Roman"/>
                <a:ea typeface="Times New Roman"/>
              </a:rPr>
              <a:t>database</a:t>
            </a:r>
            <a:endParaRPr lang="en-US" altLang="ko-KR" dirty="0"/>
          </a:p>
          <a:p>
            <a:pPr marL="0" indent="0">
              <a:lnSpc>
                <a:spcPct val="100000"/>
              </a:lnSpc>
              <a:buNone/>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45" dirty="0">
                <a:solidFill>
                  <a:srgbClr val="434747"/>
                </a:solidFill>
                <a:latin typeface="Times New Roman"/>
                <a:ea typeface="Times New Roman"/>
              </a:rPr>
              <a:t>Integrated</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with</a:t>
            </a:r>
            <a:r>
              <a:rPr lang="en-US" altLang="zh-CN" sz="2800" spc="-25" dirty="0">
                <a:solidFill>
                  <a:srgbClr val="434747"/>
                </a:solidFill>
                <a:latin typeface="Times New Roman"/>
                <a:cs typeface="Times New Roman"/>
              </a:rPr>
              <a:t> </a:t>
            </a:r>
            <a:r>
              <a:rPr lang="en-US" altLang="zh-CN" sz="2800" spc="-69" dirty="0">
                <a:solidFill>
                  <a:srgbClr val="434747"/>
                </a:solidFill>
                <a:latin typeface="Times New Roman"/>
                <a:ea typeface="Times New Roman"/>
              </a:rPr>
              <a:t>IAM</a:t>
            </a:r>
            <a:r>
              <a:rPr lang="en-US" altLang="zh-CN" sz="2800" spc="-30" dirty="0">
                <a:solidFill>
                  <a:srgbClr val="434747"/>
                </a:solidFill>
                <a:latin typeface="Times New Roman"/>
                <a:cs typeface="Times New Roman"/>
              </a:rPr>
              <a:t> </a:t>
            </a:r>
            <a:r>
              <a:rPr lang="en-US" altLang="zh-CN" sz="2800" spc="-45" dirty="0">
                <a:solidFill>
                  <a:srgbClr val="434747"/>
                </a:solidFill>
                <a:latin typeface="Times New Roman"/>
                <a:ea typeface="Times New Roman"/>
              </a:rPr>
              <a:t>for</a:t>
            </a:r>
            <a:r>
              <a:rPr lang="en-US" altLang="zh-CN" sz="2800" spc="-30" dirty="0">
                <a:solidFill>
                  <a:srgbClr val="434747"/>
                </a:solidFill>
                <a:latin typeface="Times New Roman"/>
                <a:cs typeface="Times New Roman"/>
              </a:rPr>
              <a:t> </a:t>
            </a:r>
            <a:r>
              <a:rPr lang="en-US" altLang="zh-CN" sz="2800" spc="-40" dirty="0">
                <a:solidFill>
                  <a:srgbClr val="434747"/>
                </a:solidFill>
                <a:latin typeface="Times New Roman"/>
                <a:ea typeface="Times New Roman"/>
              </a:rPr>
              <a:t>security,</a:t>
            </a:r>
            <a:r>
              <a:rPr lang="en-US" altLang="zh-CN" sz="2800" spc="-25" dirty="0">
                <a:solidFill>
                  <a:srgbClr val="434747"/>
                </a:solidFill>
                <a:latin typeface="Times New Roman"/>
                <a:cs typeface="Times New Roman"/>
              </a:rPr>
              <a:t> </a:t>
            </a:r>
            <a:r>
              <a:rPr lang="en-US" altLang="zh-CN" sz="2800" spc="-44" dirty="0">
                <a:solidFill>
                  <a:srgbClr val="434747"/>
                </a:solidFill>
                <a:latin typeface="Times New Roman"/>
                <a:ea typeface="Times New Roman"/>
              </a:rPr>
              <a:t>authorization</a:t>
            </a:r>
            <a:r>
              <a:rPr lang="en-US" altLang="zh-CN" sz="2800" spc="-30" dirty="0">
                <a:solidFill>
                  <a:srgbClr val="434747"/>
                </a:solidFill>
                <a:latin typeface="Times New Roman"/>
                <a:cs typeface="Times New Roman"/>
              </a:rPr>
              <a:t> </a:t>
            </a:r>
            <a:r>
              <a:rPr lang="en-US" altLang="zh-CN" sz="2800" spc="-60" dirty="0">
                <a:solidFill>
                  <a:srgbClr val="434747"/>
                </a:solidFill>
                <a:latin typeface="Times New Roman"/>
                <a:ea typeface="Times New Roman"/>
              </a:rPr>
              <a:t>and</a:t>
            </a:r>
            <a:r>
              <a:rPr lang="en-US" altLang="zh-CN" sz="2800" spc="-35" dirty="0">
                <a:solidFill>
                  <a:srgbClr val="434747"/>
                </a:solidFill>
                <a:latin typeface="Times New Roman"/>
                <a:cs typeface="Times New Roman"/>
              </a:rPr>
              <a:t> </a:t>
            </a:r>
            <a:r>
              <a:rPr lang="en-US" altLang="zh-CN" sz="2800" spc="-44" dirty="0">
                <a:solidFill>
                  <a:srgbClr val="434747"/>
                </a:solidFill>
                <a:latin typeface="Times New Roman"/>
                <a:ea typeface="Times New Roman"/>
              </a:rPr>
              <a:t>administration</a:t>
            </a:r>
          </a:p>
          <a:p>
            <a:pPr marL="0" indent="0">
              <a:lnSpc>
                <a:spcPct val="100000"/>
              </a:lnSpc>
              <a:buNone/>
            </a:pPr>
            <a:r>
              <a:rPr lang="en-US" altLang="zh-CN" sz="2800" spc="-45"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75" dirty="0">
                <a:solidFill>
                  <a:srgbClr val="434747"/>
                </a:solidFill>
                <a:latin typeface="Times New Roman"/>
                <a:ea typeface="Times New Roman"/>
              </a:rPr>
              <a:t>Low</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cost</a:t>
            </a:r>
            <a:r>
              <a:rPr lang="en-US" altLang="zh-CN" sz="2800" spc="-30" dirty="0">
                <a:solidFill>
                  <a:srgbClr val="434747"/>
                </a:solidFill>
                <a:latin typeface="Times New Roman"/>
                <a:cs typeface="Times New Roman"/>
              </a:rPr>
              <a:t> </a:t>
            </a:r>
            <a:r>
              <a:rPr lang="en-US" altLang="zh-CN" sz="2800" spc="-60" dirty="0">
                <a:solidFill>
                  <a:srgbClr val="434747"/>
                </a:solidFill>
                <a:latin typeface="Times New Roman"/>
                <a:ea typeface="Times New Roman"/>
              </a:rPr>
              <a:t>and</a:t>
            </a:r>
            <a:r>
              <a:rPr lang="en-US" altLang="zh-CN" sz="2800" spc="-30" dirty="0">
                <a:solidFill>
                  <a:srgbClr val="434747"/>
                </a:solidFill>
                <a:latin typeface="Times New Roman"/>
                <a:cs typeface="Times New Roman"/>
              </a:rPr>
              <a:t> </a:t>
            </a:r>
            <a:r>
              <a:rPr lang="en-US" altLang="zh-CN" sz="2800" spc="-55" dirty="0">
                <a:solidFill>
                  <a:srgbClr val="434747"/>
                </a:solidFill>
                <a:latin typeface="Times New Roman"/>
                <a:ea typeface="Times New Roman"/>
              </a:rPr>
              <a:t>auto</a:t>
            </a:r>
            <a:r>
              <a:rPr lang="en-US" altLang="zh-CN" sz="2800" spc="-34" dirty="0">
                <a:solidFill>
                  <a:srgbClr val="434747"/>
                </a:solidFill>
                <a:latin typeface="Times New Roman"/>
                <a:ea typeface="Times New Roman"/>
              </a:rPr>
              <a:t>-</a:t>
            </a:r>
            <a:r>
              <a:rPr lang="en-US" altLang="zh-CN" sz="2800" spc="-50" dirty="0">
                <a:solidFill>
                  <a:srgbClr val="434747"/>
                </a:solidFill>
                <a:latin typeface="Times New Roman"/>
                <a:ea typeface="Times New Roman"/>
              </a:rPr>
              <a:t>scaling</a:t>
            </a:r>
            <a:r>
              <a:rPr lang="en-US" altLang="zh-CN" sz="2800" spc="-35" dirty="0">
                <a:solidFill>
                  <a:srgbClr val="434747"/>
                </a:solidFill>
                <a:latin typeface="Times New Roman"/>
                <a:cs typeface="Times New Roman"/>
              </a:rPr>
              <a:t> </a:t>
            </a:r>
            <a:r>
              <a:rPr lang="en-US" altLang="zh-CN" sz="2800" spc="-50" dirty="0">
                <a:solidFill>
                  <a:srgbClr val="434747"/>
                </a:solidFill>
                <a:latin typeface="Times New Roman"/>
                <a:ea typeface="Times New Roman"/>
              </a:rPr>
              <a:t>capabilities</a:t>
            </a:r>
            <a:endParaRPr lang="en-US" altLang="ko-KR" dirty="0"/>
          </a:p>
          <a:p>
            <a:pPr marL="0" indent="0">
              <a:lnSpc>
                <a:spcPct val="100000"/>
              </a:lnSpc>
              <a:buNone/>
            </a:pPr>
            <a:r>
              <a:rPr lang="en-US" altLang="zh-CN" sz="2800" spc="-40" dirty="0">
                <a:solidFill>
                  <a:srgbClr val="434747"/>
                </a:solidFill>
                <a:latin typeface="Arial"/>
                <a:ea typeface="Arial"/>
              </a:rPr>
              <a:t>•</a:t>
            </a:r>
            <a:r>
              <a:rPr lang="en-US" altLang="zh-CN" sz="2800" spc="-30" dirty="0">
                <a:solidFill>
                  <a:srgbClr val="434747"/>
                </a:solidFill>
                <a:latin typeface="Arial"/>
                <a:cs typeface="Arial"/>
              </a:rPr>
              <a:t> </a:t>
            </a:r>
            <a:r>
              <a:rPr lang="en-US" altLang="zh-CN" sz="2800" spc="-75" dirty="0">
                <a:solidFill>
                  <a:srgbClr val="434747"/>
                </a:solidFill>
                <a:latin typeface="Times New Roman"/>
                <a:ea typeface="Times New Roman"/>
              </a:rPr>
              <a:t>No</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maintenance</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or</a:t>
            </a:r>
            <a:r>
              <a:rPr lang="en-US" altLang="zh-CN" sz="2800" spc="-30" dirty="0">
                <a:solidFill>
                  <a:srgbClr val="434747"/>
                </a:solidFill>
                <a:latin typeface="Times New Roman"/>
                <a:cs typeface="Times New Roman"/>
              </a:rPr>
              <a:t> </a:t>
            </a:r>
            <a:r>
              <a:rPr lang="en-US" altLang="zh-CN" sz="2800" spc="-50" dirty="0">
                <a:solidFill>
                  <a:srgbClr val="434747"/>
                </a:solidFill>
                <a:latin typeface="Times New Roman"/>
                <a:ea typeface="Times New Roman"/>
              </a:rPr>
              <a:t>patching,</a:t>
            </a:r>
            <a:r>
              <a:rPr lang="en-US" altLang="zh-CN" sz="2800" spc="-25" dirty="0">
                <a:solidFill>
                  <a:srgbClr val="434747"/>
                </a:solidFill>
                <a:latin typeface="Times New Roman"/>
                <a:cs typeface="Times New Roman"/>
              </a:rPr>
              <a:t> </a:t>
            </a:r>
            <a:r>
              <a:rPr lang="en-US" altLang="zh-CN" sz="2800" spc="-55" dirty="0">
                <a:solidFill>
                  <a:srgbClr val="434747"/>
                </a:solidFill>
                <a:latin typeface="Times New Roman"/>
                <a:ea typeface="Times New Roman"/>
              </a:rPr>
              <a:t>always</a:t>
            </a:r>
            <a:r>
              <a:rPr lang="en-US" altLang="zh-CN" sz="2800" spc="-35" dirty="0">
                <a:solidFill>
                  <a:srgbClr val="434747"/>
                </a:solidFill>
                <a:latin typeface="Times New Roman"/>
                <a:cs typeface="Times New Roman"/>
              </a:rPr>
              <a:t> </a:t>
            </a:r>
            <a:r>
              <a:rPr lang="en-US" altLang="zh-CN" sz="2800" spc="-50" dirty="0">
                <a:solidFill>
                  <a:srgbClr val="434747"/>
                </a:solidFill>
                <a:latin typeface="Times New Roman"/>
                <a:ea typeface="Times New Roman"/>
              </a:rPr>
              <a:t>available</a:t>
            </a:r>
            <a:endParaRPr lang="en-US" altLang="ko-KR" dirty="0"/>
          </a:p>
          <a:p>
            <a:pPr marL="0" indent="0">
              <a:lnSpc>
                <a:spcPct val="100000"/>
              </a:lnSpc>
              <a:buNone/>
            </a:pPr>
            <a:r>
              <a:rPr lang="en-US" altLang="zh-CN" sz="2800" spc="-60" dirty="0">
                <a:solidFill>
                  <a:srgbClr val="434747"/>
                </a:solidFill>
                <a:latin typeface="Arial"/>
                <a:ea typeface="Arial"/>
              </a:rPr>
              <a:t>•</a:t>
            </a:r>
            <a:r>
              <a:rPr lang="en-US" altLang="zh-CN" sz="2800" spc="-40" dirty="0">
                <a:solidFill>
                  <a:srgbClr val="434747"/>
                </a:solidFill>
                <a:latin typeface="Arial"/>
                <a:cs typeface="Arial"/>
              </a:rPr>
              <a:t> </a:t>
            </a:r>
            <a:r>
              <a:rPr lang="en-US" altLang="zh-CN" sz="2800" spc="-75" dirty="0">
                <a:solidFill>
                  <a:srgbClr val="434747"/>
                </a:solidFill>
                <a:latin typeface="Times New Roman"/>
                <a:ea typeface="Times New Roman"/>
              </a:rPr>
              <a:t>Standard</a:t>
            </a:r>
            <a:r>
              <a:rPr lang="en-US" altLang="zh-CN" sz="2800" spc="-40" dirty="0">
                <a:solidFill>
                  <a:srgbClr val="434747"/>
                </a:solidFill>
                <a:latin typeface="Times New Roman"/>
                <a:cs typeface="Times New Roman"/>
              </a:rPr>
              <a:t> </a:t>
            </a:r>
            <a:r>
              <a:rPr lang="en-US" altLang="zh-CN" sz="2800" spc="-114" dirty="0">
                <a:solidFill>
                  <a:srgbClr val="434747"/>
                </a:solidFill>
                <a:latin typeface="Times New Roman"/>
                <a:ea typeface="Times New Roman"/>
              </a:rPr>
              <a:t>&amp;</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Infrequent</a:t>
            </a:r>
            <a:r>
              <a:rPr lang="en-US" altLang="zh-CN" sz="2800" spc="-40" dirty="0">
                <a:solidFill>
                  <a:srgbClr val="434747"/>
                </a:solidFill>
                <a:latin typeface="Times New Roman"/>
                <a:cs typeface="Times New Roman"/>
              </a:rPr>
              <a:t> </a:t>
            </a:r>
            <a:r>
              <a:rPr lang="en-US" altLang="zh-CN" sz="2800" spc="-75" dirty="0">
                <a:solidFill>
                  <a:srgbClr val="434747"/>
                </a:solidFill>
                <a:latin typeface="Times New Roman"/>
                <a:ea typeface="Times New Roman"/>
              </a:rPr>
              <a:t>Access</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(IA)</a:t>
            </a:r>
            <a:r>
              <a:rPr lang="en-US" altLang="zh-CN" sz="2800" spc="-40" dirty="0">
                <a:solidFill>
                  <a:srgbClr val="434747"/>
                </a:solidFill>
                <a:latin typeface="Times New Roman"/>
                <a:cs typeface="Times New Roman"/>
              </a:rPr>
              <a:t> </a:t>
            </a:r>
            <a:r>
              <a:rPr lang="en-US" altLang="zh-CN" sz="2800" spc="-75" dirty="0">
                <a:solidFill>
                  <a:srgbClr val="434747"/>
                </a:solidFill>
                <a:latin typeface="Times New Roman"/>
                <a:ea typeface="Times New Roman"/>
              </a:rPr>
              <a:t>Table</a:t>
            </a:r>
            <a:r>
              <a:rPr lang="en-US" altLang="zh-CN" sz="2800" spc="-45" dirty="0">
                <a:solidFill>
                  <a:srgbClr val="434747"/>
                </a:solidFill>
                <a:latin typeface="Times New Roman"/>
                <a:cs typeface="Times New Roman"/>
              </a:rPr>
              <a:t> </a:t>
            </a:r>
            <a:r>
              <a:rPr lang="en-US" altLang="zh-CN" sz="2800" spc="-75" dirty="0">
                <a:solidFill>
                  <a:srgbClr val="434747"/>
                </a:solidFill>
                <a:latin typeface="Times New Roman"/>
                <a:ea typeface="Times New Roman"/>
              </a:rPr>
              <a:t>Class</a:t>
            </a:r>
          </a:p>
          <a:p>
            <a:pPr lvl="1"/>
            <a:endParaRPr lang="ko-KR" altLang="en-US" dirty="0"/>
          </a:p>
        </p:txBody>
      </p:sp>
    </p:spTree>
    <p:extLst>
      <p:ext uri="{BB962C8B-B14F-4D97-AF65-F5344CB8AC3E}">
        <p14:creationId xmlns:p14="http://schemas.microsoft.com/office/powerpoint/2010/main" val="39067513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pPr marL="0" indent="675046">
              <a:lnSpc>
                <a:spcPct val="100000"/>
              </a:lnSpc>
            </a:pPr>
            <a:r>
              <a:rPr lang="en-US" altLang="zh-CN" sz="3200" spc="-85" dirty="0">
                <a:solidFill>
                  <a:srgbClr val="434747"/>
                </a:solidFill>
                <a:latin typeface="Times New Roman"/>
                <a:ea typeface="Times New Roman"/>
              </a:rPr>
              <a:t>Amazon</a:t>
            </a:r>
            <a:r>
              <a:rPr lang="en-US" altLang="zh-CN" sz="3200" spc="139" dirty="0">
                <a:solidFill>
                  <a:srgbClr val="434747"/>
                </a:solidFill>
                <a:latin typeface="Times New Roman"/>
                <a:cs typeface="Times New Roman"/>
              </a:rPr>
              <a:t> </a:t>
            </a:r>
            <a:r>
              <a:rPr lang="en-US" altLang="zh-CN" sz="3200" spc="-94" dirty="0">
                <a:solidFill>
                  <a:srgbClr val="434747"/>
                </a:solidFill>
                <a:latin typeface="Times New Roman"/>
                <a:ea typeface="Times New Roman"/>
              </a:rPr>
              <a:t>DynamoDB</a:t>
            </a:r>
          </a:p>
        </p:txBody>
      </p:sp>
      <p:sp>
        <p:nvSpPr>
          <p:cNvPr id="5" name="내용 개체 틀 4"/>
          <p:cNvSpPr>
            <a:spLocks noGrp="1"/>
          </p:cNvSpPr>
          <p:nvPr>
            <p:ph idx="1"/>
          </p:nvPr>
        </p:nvSpPr>
        <p:spPr>
          <a:xfrm>
            <a:off x="521208" y="1209364"/>
            <a:ext cx="11102607" cy="5766471"/>
          </a:xfrm>
        </p:spPr>
        <p:txBody>
          <a:bodyPr>
            <a:noAutofit/>
          </a:bodyPr>
          <a:lstStyle/>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spc="-80" dirty="0">
                <a:solidFill>
                  <a:srgbClr val="434747"/>
                </a:solidFill>
                <a:latin typeface="Times New Roman"/>
                <a:ea typeface="Times New Roman"/>
              </a:rPr>
              <a:t>DynamoDB</a:t>
            </a:r>
            <a:r>
              <a:rPr lang="en-US" altLang="zh-CN" sz="2800" spc="-34" dirty="0">
                <a:solidFill>
                  <a:srgbClr val="434747"/>
                </a:solidFill>
                <a:latin typeface="Times New Roman"/>
                <a:cs typeface="Times New Roman"/>
              </a:rPr>
              <a:t> </a:t>
            </a:r>
            <a:r>
              <a:rPr lang="en-US" altLang="zh-CN" sz="2800" spc="-40" dirty="0">
                <a:solidFill>
                  <a:srgbClr val="434747"/>
                </a:solidFill>
                <a:latin typeface="Times New Roman"/>
                <a:ea typeface="Times New Roman"/>
              </a:rPr>
              <a:t>is</a:t>
            </a:r>
            <a:r>
              <a:rPr lang="en-US" altLang="zh-CN" sz="2800" spc="-30" dirty="0">
                <a:solidFill>
                  <a:srgbClr val="434747"/>
                </a:solidFill>
                <a:latin typeface="Times New Roman"/>
                <a:cs typeface="Times New Roman"/>
              </a:rPr>
              <a:t> </a:t>
            </a:r>
            <a:r>
              <a:rPr lang="en-US" altLang="zh-CN" sz="2800" spc="-69" dirty="0">
                <a:solidFill>
                  <a:srgbClr val="434747"/>
                </a:solidFill>
                <a:latin typeface="Times New Roman"/>
                <a:ea typeface="Times New Roman"/>
              </a:rPr>
              <a:t>made</a:t>
            </a:r>
            <a:r>
              <a:rPr lang="en-US" altLang="zh-CN" sz="2800" spc="-34" dirty="0">
                <a:solidFill>
                  <a:srgbClr val="434747"/>
                </a:solidFill>
                <a:latin typeface="Times New Roman"/>
                <a:cs typeface="Times New Roman"/>
              </a:rPr>
              <a:t> </a:t>
            </a:r>
            <a:r>
              <a:rPr lang="en-US" altLang="zh-CN" sz="2800" spc="-60" dirty="0">
                <a:solidFill>
                  <a:srgbClr val="434747"/>
                </a:solidFill>
                <a:latin typeface="Times New Roman"/>
                <a:ea typeface="Times New Roman"/>
              </a:rPr>
              <a:t>of</a:t>
            </a:r>
            <a:r>
              <a:rPr lang="en-US" altLang="zh-CN" sz="2800" spc="-35" dirty="0">
                <a:solidFill>
                  <a:srgbClr val="434747"/>
                </a:solidFill>
                <a:latin typeface="Times New Roman"/>
                <a:cs typeface="Times New Roman"/>
              </a:rPr>
              <a:t> </a:t>
            </a:r>
            <a:r>
              <a:rPr lang="en-US" altLang="zh-CN" sz="2800" b="1" spc="-60" dirty="0">
                <a:solidFill>
                  <a:srgbClr val="434747"/>
                </a:solidFill>
                <a:latin typeface="Times New Roman"/>
                <a:ea typeface="Times New Roman"/>
              </a:rPr>
              <a:t>Tables</a:t>
            </a:r>
          </a:p>
          <a:p>
            <a:pPr marL="0" indent="0">
              <a:lnSpc>
                <a:spcPct val="100000"/>
              </a:lnSpc>
              <a:buNone/>
            </a:pPr>
            <a:r>
              <a:rPr lang="en-US" altLang="zh-CN" sz="2800" dirty="0">
                <a:solidFill>
                  <a:srgbClr val="434747"/>
                </a:solidFill>
                <a:latin typeface="Arial"/>
                <a:ea typeface="Arial"/>
              </a:rPr>
              <a:t>• </a:t>
            </a:r>
            <a:r>
              <a:rPr lang="en-US" altLang="zh-CN" sz="2800" dirty="0">
                <a:solidFill>
                  <a:srgbClr val="434747"/>
                </a:solidFill>
                <a:latin typeface="Times New Roman"/>
                <a:ea typeface="Times New Roman"/>
              </a:rPr>
              <a:t>Each</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table</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has</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a</a:t>
            </a:r>
            <a:r>
              <a:rPr lang="en-US" altLang="zh-CN" sz="2800" spc="-185" dirty="0">
                <a:solidFill>
                  <a:srgbClr val="434747"/>
                </a:solidFill>
                <a:latin typeface="Times New Roman"/>
                <a:cs typeface="Times New Roman"/>
              </a:rPr>
              <a:t> </a:t>
            </a:r>
            <a:r>
              <a:rPr lang="en-US" altLang="zh-CN" sz="2800" b="1" dirty="0">
                <a:solidFill>
                  <a:srgbClr val="434747"/>
                </a:solidFill>
                <a:latin typeface="Times New Roman"/>
                <a:ea typeface="Times New Roman"/>
              </a:rPr>
              <a:t>Primary</a:t>
            </a:r>
            <a:r>
              <a:rPr lang="en-US" altLang="zh-CN" sz="2800" b="1" spc="-185" dirty="0">
                <a:solidFill>
                  <a:srgbClr val="434747"/>
                </a:solidFill>
                <a:latin typeface="Times New Roman"/>
                <a:cs typeface="Times New Roman"/>
              </a:rPr>
              <a:t> </a:t>
            </a:r>
            <a:r>
              <a:rPr lang="en-US" altLang="zh-CN" sz="2800" b="1" dirty="0">
                <a:solidFill>
                  <a:srgbClr val="434747"/>
                </a:solidFill>
                <a:latin typeface="Times New Roman"/>
                <a:ea typeface="Times New Roman"/>
              </a:rPr>
              <a:t>Key</a:t>
            </a:r>
            <a:r>
              <a:rPr lang="en-US" altLang="zh-CN" sz="2800" b="1" spc="-179" dirty="0">
                <a:solidFill>
                  <a:srgbClr val="434747"/>
                </a:solidFill>
                <a:latin typeface="Times New Roman"/>
                <a:cs typeface="Times New Roman"/>
              </a:rPr>
              <a:t> </a:t>
            </a:r>
            <a:r>
              <a:rPr lang="en-US" altLang="zh-CN" sz="2800" dirty="0">
                <a:solidFill>
                  <a:srgbClr val="434747"/>
                </a:solidFill>
                <a:latin typeface="Times New Roman"/>
                <a:ea typeface="Times New Roman"/>
              </a:rPr>
              <a:t>(must</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decided</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at</a:t>
            </a:r>
            <a:r>
              <a:rPr lang="en-US" altLang="zh-CN" sz="2800" spc="-185" dirty="0">
                <a:solidFill>
                  <a:srgbClr val="434747"/>
                </a:solidFill>
                <a:latin typeface="Times New Roman"/>
                <a:cs typeface="Times New Roman"/>
              </a:rPr>
              <a:t> </a:t>
            </a:r>
            <a:r>
              <a:rPr lang="en-US" altLang="zh-CN" sz="2800" dirty="0">
                <a:solidFill>
                  <a:srgbClr val="434747"/>
                </a:solidFill>
                <a:latin typeface="Times New Roman"/>
                <a:ea typeface="Times New Roman"/>
              </a:rPr>
              <a:t>creation</a:t>
            </a:r>
            <a:r>
              <a:rPr lang="en-US" altLang="zh-CN" sz="2800" spc="-189" dirty="0">
                <a:solidFill>
                  <a:srgbClr val="434747"/>
                </a:solidFill>
                <a:latin typeface="Times New Roman"/>
                <a:cs typeface="Times New Roman"/>
              </a:rPr>
              <a:t> </a:t>
            </a:r>
            <a:r>
              <a:rPr lang="en-US" altLang="zh-CN" sz="2800" dirty="0">
                <a:solidFill>
                  <a:srgbClr val="434747"/>
                </a:solidFill>
                <a:latin typeface="Times New Roman"/>
                <a:ea typeface="Times New Roman"/>
              </a:rPr>
              <a:t>time)</a:t>
            </a:r>
            <a:endParaRPr lang="en-US" altLang="ko-KR" sz="2800" dirty="0"/>
          </a:p>
          <a:p>
            <a:pPr marL="0" indent="0">
              <a:lnSpc>
                <a:spcPct val="100000"/>
              </a:lnSpc>
              <a:buNone/>
            </a:pPr>
            <a:r>
              <a:rPr lang="en-US" altLang="zh-CN" sz="2800" dirty="0">
                <a:solidFill>
                  <a:srgbClr val="434747"/>
                </a:solidFill>
                <a:latin typeface="Arial"/>
                <a:ea typeface="Arial"/>
              </a:rPr>
              <a:t>•</a:t>
            </a:r>
            <a:r>
              <a:rPr lang="en-US" altLang="zh-CN" sz="2800" dirty="0">
                <a:solidFill>
                  <a:srgbClr val="434747"/>
                </a:solidFill>
                <a:latin typeface="Arial"/>
                <a:cs typeface="Arial"/>
              </a:rPr>
              <a:t> </a:t>
            </a:r>
            <a:r>
              <a:rPr lang="en-US" altLang="zh-CN" sz="2800" dirty="0">
                <a:solidFill>
                  <a:srgbClr val="434747"/>
                </a:solidFill>
                <a:latin typeface="Times New Roman"/>
                <a:ea typeface="Times New Roman"/>
              </a:rPr>
              <a:t>Each</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table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have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infinite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number</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of</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items</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spc="-129" dirty="0">
                <a:solidFill>
                  <a:srgbClr val="434747"/>
                </a:solidFill>
                <a:latin typeface="Times New Roman"/>
                <a:cs typeface="Times New Roman"/>
              </a:rPr>
              <a:t> </a:t>
            </a:r>
            <a:r>
              <a:rPr lang="en-US" altLang="zh-CN" sz="2800" dirty="0">
                <a:solidFill>
                  <a:srgbClr val="434747"/>
                </a:solidFill>
                <a:latin typeface="Times New Roman"/>
                <a:ea typeface="Times New Roman"/>
              </a:rPr>
              <a:t>rows)</a:t>
            </a:r>
          </a:p>
          <a:p>
            <a:pPr marL="0" indent="0">
              <a:lnSpc>
                <a:spcPct val="100000"/>
              </a:lnSpc>
              <a:spcBef>
                <a:spcPts val="334"/>
              </a:spcBef>
              <a:buNone/>
            </a:pPr>
            <a:r>
              <a:rPr lang="en-US" altLang="zh-CN" sz="2800" dirty="0">
                <a:solidFill>
                  <a:srgbClr val="434747"/>
                </a:solidFill>
                <a:latin typeface="Arial"/>
                <a:ea typeface="Arial"/>
              </a:rPr>
              <a:t>•</a:t>
            </a:r>
            <a:r>
              <a:rPr lang="en-US" altLang="zh-CN" sz="2800" spc="-129" dirty="0">
                <a:solidFill>
                  <a:srgbClr val="434747"/>
                </a:solidFill>
                <a:latin typeface="Arial"/>
                <a:cs typeface="Arial"/>
              </a:rPr>
              <a:t> </a:t>
            </a:r>
            <a:r>
              <a:rPr lang="en-US" altLang="zh-CN" sz="2800" dirty="0">
                <a:solidFill>
                  <a:srgbClr val="434747"/>
                </a:solidFill>
                <a:latin typeface="Times New Roman"/>
                <a:ea typeface="Times New Roman"/>
              </a:rPr>
              <a:t>Each</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item</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has</a:t>
            </a:r>
            <a:r>
              <a:rPr lang="en-US" altLang="zh-CN" sz="2800" spc="-120" dirty="0">
                <a:solidFill>
                  <a:srgbClr val="434747"/>
                </a:solidFill>
                <a:latin typeface="Times New Roman"/>
                <a:cs typeface="Times New Roman"/>
              </a:rPr>
              <a:t> </a:t>
            </a:r>
            <a:r>
              <a:rPr lang="en-US" altLang="zh-CN" sz="2800" b="1" dirty="0">
                <a:solidFill>
                  <a:srgbClr val="434747"/>
                </a:solidFill>
                <a:latin typeface="Times New Roman"/>
                <a:ea typeface="Times New Roman"/>
              </a:rPr>
              <a:t>attributes</a:t>
            </a:r>
            <a:r>
              <a:rPr lang="en-US" altLang="zh-CN" sz="2800" b="1" spc="-114"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added</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over</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time</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a:t>
            </a:r>
            <a:r>
              <a:rPr lang="en-US" altLang="zh-CN" sz="2800" spc="-120" dirty="0">
                <a:solidFill>
                  <a:srgbClr val="434747"/>
                </a:solidFill>
                <a:latin typeface="Times New Roman"/>
                <a:cs typeface="Times New Roman"/>
              </a:rPr>
              <a:t> </a:t>
            </a:r>
            <a:r>
              <a:rPr lang="en-US" altLang="zh-CN" sz="2800" dirty="0">
                <a:solidFill>
                  <a:srgbClr val="434747"/>
                </a:solidFill>
                <a:latin typeface="Times New Roman"/>
                <a:ea typeface="Times New Roman"/>
              </a:rPr>
              <a:t>can</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be</a:t>
            </a:r>
            <a:r>
              <a:rPr lang="en-US" altLang="zh-CN" sz="2800" spc="-125" dirty="0">
                <a:solidFill>
                  <a:srgbClr val="434747"/>
                </a:solidFill>
                <a:latin typeface="Times New Roman"/>
                <a:cs typeface="Times New Roman"/>
              </a:rPr>
              <a:t> </a:t>
            </a:r>
            <a:r>
              <a:rPr lang="en-US" altLang="zh-CN" sz="2800" dirty="0">
                <a:solidFill>
                  <a:srgbClr val="434747"/>
                </a:solidFill>
                <a:latin typeface="Times New Roman"/>
                <a:ea typeface="Times New Roman"/>
              </a:rPr>
              <a:t>null)</a:t>
            </a:r>
          </a:p>
          <a:p>
            <a:pPr marL="0" indent="0">
              <a:lnSpc>
                <a:spcPct val="100000"/>
              </a:lnSpc>
              <a:spcBef>
                <a:spcPts val="354"/>
              </a:spcBef>
              <a:buNone/>
            </a:pPr>
            <a:r>
              <a:rPr lang="en-US" altLang="zh-CN" sz="2800" spc="-55" dirty="0">
                <a:solidFill>
                  <a:srgbClr val="434747"/>
                </a:solidFill>
                <a:latin typeface="Arial"/>
                <a:ea typeface="Arial"/>
              </a:rPr>
              <a:t>•</a:t>
            </a:r>
            <a:r>
              <a:rPr lang="en-US" altLang="zh-CN" sz="2800" spc="-40" dirty="0">
                <a:solidFill>
                  <a:srgbClr val="434747"/>
                </a:solidFill>
                <a:latin typeface="Arial"/>
                <a:cs typeface="Arial"/>
              </a:rPr>
              <a:t> </a:t>
            </a:r>
            <a:r>
              <a:rPr lang="en-US" altLang="zh-CN" sz="2800" spc="-89" dirty="0">
                <a:solidFill>
                  <a:srgbClr val="434747"/>
                </a:solidFill>
                <a:latin typeface="Times New Roman"/>
                <a:ea typeface="Times New Roman"/>
              </a:rPr>
              <a:t>Maximum</a:t>
            </a:r>
            <a:r>
              <a:rPr lang="en-US" altLang="zh-CN" sz="2800" spc="-34" dirty="0">
                <a:solidFill>
                  <a:srgbClr val="434747"/>
                </a:solidFill>
                <a:latin typeface="Times New Roman"/>
                <a:cs typeface="Times New Roman"/>
              </a:rPr>
              <a:t> </a:t>
            </a:r>
            <a:r>
              <a:rPr lang="en-US" altLang="zh-CN" sz="2800" spc="-60" dirty="0">
                <a:solidFill>
                  <a:srgbClr val="434747"/>
                </a:solidFill>
                <a:latin typeface="Times New Roman"/>
                <a:ea typeface="Times New Roman"/>
              </a:rPr>
              <a:t>size</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of</a:t>
            </a:r>
            <a:r>
              <a:rPr lang="en-US" altLang="zh-CN" sz="2800" spc="-40" dirty="0">
                <a:solidFill>
                  <a:srgbClr val="434747"/>
                </a:solidFill>
                <a:latin typeface="Times New Roman"/>
                <a:cs typeface="Times New Roman"/>
              </a:rPr>
              <a:t> </a:t>
            </a:r>
            <a:r>
              <a:rPr lang="en-US" altLang="zh-CN" sz="2800" spc="-69" dirty="0">
                <a:solidFill>
                  <a:srgbClr val="434747"/>
                </a:solidFill>
                <a:latin typeface="Times New Roman"/>
                <a:ea typeface="Times New Roman"/>
              </a:rPr>
              <a:t>an</a:t>
            </a:r>
            <a:r>
              <a:rPr lang="en-US" altLang="zh-CN" sz="2800" spc="-34" dirty="0">
                <a:solidFill>
                  <a:srgbClr val="434747"/>
                </a:solidFill>
                <a:latin typeface="Times New Roman"/>
                <a:cs typeface="Times New Roman"/>
              </a:rPr>
              <a:t> </a:t>
            </a:r>
            <a:r>
              <a:rPr lang="en-US" altLang="zh-CN" sz="2800" spc="-69" dirty="0">
                <a:solidFill>
                  <a:srgbClr val="434747"/>
                </a:solidFill>
                <a:latin typeface="Times New Roman"/>
                <a:ea typeface="Times New Roman"/>
              </a:rPr>
              <a:t>item</a:t>
            </a:r>
            <a:r>
              <a:rPr lang="en-US" altLang="zh-CN" sz="2800" spc="-40" dirty="0">
                <a:solidFill>
                  <a:srgbClr val="434747"/>
                </a:solidFill>
                <a:latin typeface="Times New Roman"/>
                <a:cs typeface="Times New Roman"/>
              </a:rPr>
              <a:t> </a:t>
            </a:r>
            <a:r>
              <a:rPr lang="en-US" altLang="zh-CN" sz="2800" spc="-50" dirty="0">
                <a:solidFill>
                  <a:srgbClr val="434747"/>
                </a:solidFill>
                <a:latin typeface="Times New Roman"/>
                <a:ea typeface="Times New Roman"/>
              </a:rPr>
              <a:t>is</a:t>
            </a:r>
            <a:r>
              <a:rPr lang="en-US" altLang="zh-CN" sz="2800" spc="-40" dirty="0">
                <a:solidFill>
                  <a:srgbClr val="434747"/>
                </a:solidFill>
                <a:latin typeface="Times New Roman"/>
                <a:cs typeface="Times New Roman"/>
              </a:rPr>
              <a:t> </a:t>
            </a:r>
            <a:r>
              <a:rPr lang="en-US" altLang="zh-CN" sz="2800" b="1" spc="-90" dirty="0">
                <a:solidFill>
                  <a:srgbClr val="434747"/>
                </a:solidFill>
                <a:latin typeface="Times New Roman"/>
                <a:ea typeface="Times New Roman"/>
              </a:rPr>
              <a:t>400KB</a:t>
            </a:r>
          </a:p>
          <a:p>
            <a:pPr marL="0" indent="0">
              <a:lnSpc>
                <a:spcPct val="100000"/>
              </a:lnSpc>
              <a:spcBef>
                <a:spcPts val="254"/>
              </a:spcBef>
              <a:buNone/>
            </a:pPr>
            <a:r>
              <a:rPr lang="en-US" altLang="zh-CN" sz="2800" dirty="0">
                <a:solidFill>
                  <a:srgbClr val="434747"/>
                </a:solidFill>
                <a:latin typeface="Arial"/>
                <a:ea typeface="Arial"/>
              </a:rPr>
              <a:t>•</a:t>
            </a:r>
            <a:r>
              <a:rPr lang="en-US" altLang="zh-CN" sz="2800" spc="104" dirty="0">
                <a:solidFill>
                  <a:srgbClr val="434747"/>
                </a:solidFill>
                <a:latin typeface="Arial"/>
                <a:cs typeface="Arial"/>
              </a:rPr>
              <a:t> </a:t>
            </a:r>
            <a:r>
              <a:rPr lang="en-US" altLang="zh-CN" sz="2800" dirty="0">
                <a:solidFill>
                  <a:srgbClr val="434747"/>
                </a:solidFill>
                <a:latin typeface="Times New Roman"/>
                <a:ea typeface="Times New Roman"/>
              </a:rPr>
              <a:t>Data</a:t>
            </a:r>
            <a:r>
              <a:rPr lang="en-US" altLang="zh-CN" sz="2800" spc="100" dirty="0">
                <a:solidFill>
                  <a:srgbClr val="434747"/>
                </a:solidFill>
                <a:latin typeface="Times New Roman"/>
                <a:cs typeface="Times New Roman"/>
              </a:rPr>
              <a:t> </a:t>
            </a:r>
            <a:r>
              <a:rPr lang="en-US" altLang="zh-CN" sz="2800" dirty="0">
                <a:solidFill>
                  <a:srgbClr val="434747"/>
                </a:solidFill>
                <a:latin typeface="Times New Roman"/>
                <a:ea typeface="Times New Roman"/>
              </a:rPr>
              <a:t>types</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supported</a:t>
            </a:r>
            <a:r>
              <a:rPr lang="en-US" altLang="zh-CN" sz="2800" spc="94" dirty="0">
                <a:solidFill>
                  <a:srgbClr val="434747"/>
                </a:solidFill>
                <a:latin typeface="Times New Roman"/>
                <a:cs typeface="Times New Roman"/>
              </a:rPr>
              <a:t> </a:t>
            </a:r>
            <a:r>
              <a:rPr lang="en-US" altLang="zh-CN" sz="2800" dirty="0">
                <a:solidFill>
                  <a:srgbClr val="434747"/>
                </a:solidFill>
                <a:latin typeface="Times New Roman"/>
                <a:ea typeface="Times New Roman"/>
              </a:rPr>
              <a:t>are:</a:t>
            </a:r>
          </a:p>
          <a:p>
            <a:pPr marL="457200" lvl="1" indent="0">
              <a:lnSpc>
                <a:spcPct val="50000"/>
              </a:lnSpc>
              <a:buNone/>
            </a:pPr>
            <a:r>
              <a:rPr lang="en-US" altLang="zh-CN" sz="2200" spc="-75" dirty="0">
                <a:solidFill>
                  <a:srgbClr val="434747"/>
                </a:solidFill>
                <a:latin typeface="Arial"/>
                <a:ea typeface="Arial"/>
              </a:rPr>
              <a:t>•</a:t>
            </a:r>
            <a:r>
              <a:rPr lang="en-US" altLang="zh-CN" sz="2200" spc="-55" dirty="0">
                <a:solidFill>
                  <a:srgbClr val="434747"/>
                </a:solidFill>
                <a:latin typeface="Arial"/>
                <a:cs typeface="Arial"/>
              </a:rPr>
              <a:t> </a:t>
            </a:r>
            <a:r>
              <a:rPr lang="en-US" altLang="zh-CN" sz="2150" b="1" spc="-94" dirty="0">
                <a:solidFill>
                  <a:srgbClr val="434747"/>
                </a:solidFill>
                <a:latin typeface="Times New Roman"/>
                <a:ea typeface="Times New Roman"/>
              </a:rPr>
              <a:t>Scalar</a:t>
            </a:r>
            <a:r>
              <a:rPr lang="en-US" altLang="zh-CN" sz="2150" b="1" spc="-55" dirty="0">
                <a:solidFill>
                  <a:srgbClr val="434747"/>
                </a:solidFill>
                <a:latin typeface="Times New Roman"/>
                <a:cs typeface="Times New Roman"/>
              </a:rPr>
              <a:t> </a:t>
            </a:r>
            <a:r>
              <a:rPr lang="en-US" altLang="zh-CN" sz="2150" b="1" spc="-104" dirty="0">
                <a:solidFill>
                  <a:srgbClr val="434747"/>
                </a:solidFill>
                <a:latin typeface="Times New Roman"/>
                <a:ea typeface="Times New Roman"/>
              </a:rPr>
              <a:t>Types</a:t>
            </a:r>
            <a:r>
              <a:rPr lang="en-US" altLang="zh-CN" sz="2150" b="1" spc="-50" dirty="0">
                <a:solidFill>
                  <a:srgbClr val="434747"/>
                </a:solidFill>
                <a:latin typeface="Times New Roman"/>
                <a:cs typeface="Times New Roman"/>
              </a:rPr>
              <a:t> </a:t>
            </a:r>
            <a:r>
              <a:rPr lang="en-US" altLang="zh-CN" sz="2200" spc="-104" dirty="0">
                <a:solidFill>
                  <a:srgbClr val="434747"/>
                </a:solidFill>
                <a:latin typeface="Times New Roman"/>
                <a:ea typeface="Times New Roman"/>
              </a:rPr>
              <a:t>–</a:t>
            </a:r>
            <a:r>
              <a:rPr lang="en-US" altLang="zh-CN" sz="2200" spc="-55" dirty="0">
                <a:solidFill>
                  <a:srgbClr val="434747"/>
                </a:solidFill>
                <a:latin typeface="Times New Roman"/>
                <a:cs typeface="Times New Roman"/>
              </a:rPr>
              <a:t> </a:t>
            </a:r>
            <a:r>
              <a:rPr lang="en-US" altLang="zh-CN" sz="2200" spc="-80" dirty="0">
                <a:solidFill>
                  <a:srgbClr val="434747"/>
                </a:solidFill>
                <a:latin typeface="Times New Roman"/>
                <a:ea typeface="Times New Roman"/>
              </a:rPr>
              <a:t>String,</a:t>
            </a:r>
            <a:r>
              <a:rPr lang="en-US" altLang="zh-CN" sz="2200" spc="-50" dirty="0">
                <a:solidFill>
                  <a:srgbClr val="434747"/>
                </a:solidFill>
                <a:latin typeface="Times New Roman"/>
                <a:cs typeface="Times New Roman"/>
              </a:rPr>
              <a:t> </a:t>
            </a:r>
            <a:r>
              <a:rPr lang="en-US" altLang="zh-CN" sz="2200" spc="-109" dirty="0">
                <a:solidFill>
                  <a:srgbClr val="434747"/>
                </a:solidFill>
                <a:latin typeface="Times New Roman"/>
                <a:ea typeface="Times New Roman"/>
              </a:rPr>
              <a:t>Number,</a:t>
            </a:r>
            <a:r>
              <a:rPr lang="en-US" altLang="zh-CN" sz="2200" spc="-55" dirty="0">
                <a:solidFill>
                  <a:srgbClr val="434747"/>
                </a:solidFill>
                <a:latin typeface="Times New Roman"/>
                <a:cs typeface="Times New Roman"/>
              </a:rPr>
              <a:t> </a:t>
            </a:r>
            <a:r>
              <a:rPr lang="en-US" altLang="zh-CN" sz="2200" spc="-90" dirty="0">
                <a:solidFill>
                  <a:srgbClr val="434747"/>
                </a:solidFill>
                <a:latin typeface="Times New Roman"/>
                <a:ea typeface="Times New Roman"/>
              </a:rPr>
              <a:t>Binary,</a:t>
            </a:r>
            <a:r>
              <a:rPr lang="en-US" altLang="zh-CN" sz="2200" spc="-55" dirty="0">
                <a:solidFill>
                  <a:srgbClr val="434747"/>
                </a:solidFill>
                <a:latin typeface="Times New Roman"/>
                <a:cs typeface="Times New Roman"/>
              </a:rPr>
              <a:t> </a:t>
            </a:r>
            <a:r>
              <a:rPr lang="en-US" altLang="zh-CN" sz="2200" spc="-94" dirty="0">
                <a:solidFill>
                  <a:srgbClr val="434747"/>
                </a:solidFill>
                <a:latin typeface="Times New Roman"/>
                <a:ea typeface="Times New Roman"/>
              </a:rPr>
              <a:t>Boolean,</a:t>
            </a:r>
            <a:r>
              <a:rPr lang="en-US" altLang="zh-CN" sz="2200" spc="-55" dirty="0">
                <a:solidFill>
                  <a:srgbClr val="434747"/>
                </a:solidFill>
                <a:latin typeface="Times New Roman"/>
                <a:cs typeface="Times New Roman"/>
              </a:rPr>
              <a:t> </a:t>
            </a:r>
            <a:r>
              <a:rPr lang="en-US" altLang="zh-CN" sz="2200" spc="-89" dirty="0">
                <a:solidFill>
                  <a:srgbClr val="434747"/>
                </a:solidFill>
                <a:latin typeface="Times New Roman"/>
                <a:ea typeface="Times New Roman"/>
              </a:rPr>
              <a:t>Null</a:t>
            </a:r>
          </a:p>
          <a:p>
            <a:pPr marL="457200" lvl="1" indent="0">
              <a:lnSpc>
                <a:spcPct val="50000"/>
              </a:lnSpc>
              <a:buNone/>
            </a:pPr>
            <a:r>
              <a:rPr lang="en-US" altLang="zh-CN" sz="2200" spc="-50" dirty="0">
                <a:solidFill>
                  <a:srgbClr val="434747"/>
                </a:solidFill>
                <a:latin typeface="Arial"/>
                <a:ea typeface="Arial"/>
              </a:rPr>
              <a:t>•</a:t>
            </a:r>
            <a:r>
              <a:rPr lang="en-US" altLang="zh-CN" sz="2200" spc="-40" dirty="0">
                <a:solidFill>
                  <a:srgbClr val="434747"/>
                </a:solidFill>
                <a:latin typeface="Arial"/>
                <a:cs typeface="Arial"/>
              </a:rPr>
              <a:t> </a:t>
            </a:r>
            <a:r>
              <a:rPr lang="en-US" altLang="zh-CN" sz="2150" b="1" spc="-80" dirty="0">
                <a:solidFill>
                  <a:srgbClr val="434747"/>
                </a:solidFill>
                <a:latin typeface="Times New Roman"/>
                <a:ea typeface="Times New Roman"/>
              </a:rPr>
              <a:t>Document</a:t>
            </a:r>
            <a:r>
              <a:rPr lang="en-US" altLang="zh-CN" sz="2150" b="1" spc="-34" dirty="0">
                <a:solidFill>
                  <a:srgbClr val="434747"/>
                </a:solidFill>
                <a:latin typeface="Times New Roman"/>
                <a:cs typeface="Times New Roman"/>
              </a:rPr>
              <a:t> </a:t>
            </a:r>
            <a:r>
              <a:rPr lang="en-US" altLang="zh-CN" sz="2150" b="1" spc="-75" dirty="0">
                <a:solidFill>
                  <a:srgbClr val="434747"/>
                </a:solidFill>
                <a:latin typeface="Times New Roman"/>
                <a:ea typeface="Times New Roman"/>
              </a:rPr>
              <a:t>Types</a:t>
            </a:r>
            <a:r>
              <a:rPr lang="en-US" altLang="zh-CN" sz="2150" b="1" spc="-34" dirty="0">
                <a:solidFill>
                  <a:srgbClr val="434747"/>
                </a:solidFill>
                <a:latin typeface="Times New Roman"/>
                <a:cs typeface="Times New Roman"/>
              </a:rPr>
              <a:t> </a:t>
            </a:r>
            <a:r>
              <a:rPr lang="en-US" altLang="zh-CN" sz="2200" spc="-69" dirty="0">
                <a:solidFill>
                  <a:srgbClr val="434747"/>
                </a:solidFill>
                <a:latin typeface="Times New Roman"/>
                <a:ea typeface="Times New Roman"/>
              </a:rPr>
              <a:t>–</a:t>
            </a:r>
            <a:r>
              <a:rPr lang="en-US" altLang="zh-CN" sz="2200" spc="-34" dirty="0">
                <a:solidFill>
                  <a:srgbClr val="434747"/>
                </a:solidFill>
                <a:latin typeface="Times New Roman"/>
                <a:cs typeface="Times New Roman"/>
              </a:rPr>
              <a:t> </a:t>
            </a:r>
            <a:r>
              <a:rPr lang="en-US" altLang="zh-CN" sz="2200" spc="-55" dirty="0">
                <a:solidFill>
                  <a:srgbClr val="434747"/>
                </a:solidFill>
                <a:latin typeface="Times New Roman"/>
                <a:ea typeface="Times New Roman"/>
              </a:rPr>
              <a:t>List,</a:t>
            </a:r>
            <a:r>
              <a:rPr lang="en-US" altLang="zh-CN" sz="2200" spc="-40" dirty="0">
                <a:solidFill>
                  <a:srgbClr val="434747"/>
                </a:solidFill>
                <a:latin typeface="Times New Roman"/>
                <a:cs typeface="Times New Roman"/>
              </a:rPr>
              <a:t> </a:t>
            </a:r>
            <a:r>
              <a:rPr lang="en-US" altLang="zh-CN" sz="2200" spc="-90" dirty="0">
                <a:solidFill>
                  <a:srgbClr val="434747"/>
                </a:solidFill>
                <a:latin typeface="Times New Roman"/>
                <a:ea typeface="Times New Roman"/>
              </a:rPr>
              <a:t>Map</a:t>
            </a:r>
          </a:p>
          <a:p>
            <a:pPr marL="457200" lvl="1" indent="0">
              <a:lnSpc>
                <a:spcPct val="50000"/>
              </a:lnSpc>
              <a:buNone/>
            </a:pPr>
            <a:r>
              <a:rPr lang="en-US" altLang="zh-CN" sz="2200" spc="-40" dirty="0">
                <a:solidFill>
                  <a:srgbClr val="434747"/>
                </a:solidFill>
                <a:latin typeface="Arial"/>
                <a:ea typeface="Arial"/>
              </a:rPr>
              <a:t>•</a:t>
            </a:r>
            <a:r>
              <a:rPr lang="en-US" altLang="zh-CN" sz="2200" spc="-30" dirty="0">
                <a:solidFill>
                  <a:srgbClr val="434747"/>
                </a:solidFill>
                <a:latin typeface="Arial"/>
                <a:cs typeface="Arial"/>
              </a:rPr>
              <a:t> </a:t>
            </a:r>
            <a:r>
              <a:rPr lang="en-US" altLang="zh-CN" sz="2150" b="1" spc="-50" dirty="0">
                <a:solidFill>
                  <a:srgbClr val="434747"/>
                </a:solidFill>
                <a:latin typeface="Times New Roman"/>
                <a:ea typeface="Times New Roman"/>
              </a:rPr>
              <a:t>Set</a:t>
            </a:r>
            <a:r>
              <a:rPr lang="en-US" altLang="zh-CN" sz="2150" b="1" spc="-25" dirty="0">
                <a:solidFill>
                  <a:srgbClr val="434747"/>
                </a:solidFill>
                <a:latin typeface="Times New Roman"/>
                <a:cs typeface="Times New Roman"/>
              </a:rPr>
              <a:t> </a:t>
            </a:r>
            <a:r>
              <a:rPr lang="en-US" altLang="zh-CN" sz="2150" b="1" spc="-55" dirty="0">
                <a:solidFill>
                  <a:srgbClr val="434747"/>
                </a:solidFill>
                <a:latin typeface="Times New Roman"/>
                <a:ea typeface="Times New Roman"/>
              </a:rPr>
              <a:t>Types</a:t>
            </a:r>
            <a:r>
              <a:rPr lang="en-US" altLang="zh-CN" sz="2150" b="1" spc="-30" dirty="0">
                <a:solidFill>
                  <a:srgbClr val="434747"/>
                </a:solidFill>
                <a:latin typeface="Times New Roman"/>
                <a:cs typeface="Times New Roman"/>
              </a:rPr>
              <a:t> </a:t>
            </a:r>
            <a:r>
              <a:rPr lang="en-US" altLang="zh-CN" sz="2200" spc="-69" dirty="0">
                <a:solidFill>
                  <a:srgbClr val="434747"/>
                </a:solidFill>
                <a:latin typeface="Times New Roman"/>
                <a:ea typeface="Times New Roman"/>
              </a:rPr>
              <a:t>–</a:t>
            </a:r>
            <a:r>
              <a:rPr lang="en-US" altLang="zh-CN" sz="2200" spc="-25" dirty="0">
                <a:solidFill>
                  <a:srgbClr val="434747"/>
                </a:solidFill>
                <a:latin typeface="Times New Roman"/>
                <a:cs typeface="Times New Roman"/>
              </a:rPr>
              <a:t> </a:t>
            </a:r>
            <a:r>
              <a:rPr lang="en-US" altLang="zh-CN" sz="2200" spc="-44" dirty="0">
                <a:solidFill>
                  <a:srgbClr val="434747"/>
                </a:solidFill>
                <a:latin typeface="Times New Roman"/>
                <a:ea typeface="Times New Roman"/>
              </a:rPr>
              <a:t>String</a:t>
            </a:r>
            <a:r>
              <a:rPr lang="en-US" altLang="zh-CN" sz="2200" spc="-30" dirty="0">
                <a:solidFill>
                  <a:srgbClr val="434747"/>
                </a:solidFill>
                <a:latin typeface="Times New Roman"/>
                <a:cs typeface="Times New Roman"/>
              </a:rPr>
              <a:t> </a:t>
            </a:r>
            <a:r>
              <a:rPr lang="en-US" altLang="zh-CN" sz="2200" spc="-44" dirty="0">
                <a:solidFill>
                  <a:srgbClr val="434747"/>
                </a:solidFill>
                <a:latin typeface="Times New Roman"/>
                <a:ea typeface="Times New Roman"/>
              </a:rPr>
              <a:t>Set,</a:t>
            </a:r>
            <a:r>
              <a:rPr lang="en-US" altLang="zh-CN" sz="2200" spc="-30" dirty="0">
                <a:solidFill>
                  <a:srgbClr val="434747"/>
                </a:solidFill>
                <a:latin typeface="Times New Roman"/>
                <a:cs typeface="Times New Roman"/>
              </a:rPr>
              <a:t> </a:t>
            </a:r>
            <a:r>
              <a:rPr lang="en-US" altLang="zh-CN" sz="2200" spc="-65" dirty="0">
                <a:solidFill>
                  <a:srgbClr val="434747"/>
                </a:solidFill>
                <a:latin typeface="Times New Roman"/>
                <a:ea typeface="Times New Roman"/>
              </a:rPr>
              <a:t>Number</a:t>
            </a:r>
            <a:r>
              <a:rPr lang="en-US" altLang="zh-CN" sz="2200" spc="-25" dirty="0">
                <a:solidFill>
                  <a:srgbClr val="434747"/>
                </a:solidFill>
                <a:latin typeface="Times New Roman"/>
                <a:cs typeface="Times New Roman"/>
              </a:rPr>
              <a:t> </a:t>
            </a:r>
            <a:r>
              <a:rPr lang="en-US" altLang="zh-CN" sz="2200" spc="-40" dirty="0">
                <a:solidFill>
                  <a:srgbClr val="434747"/>
                </a:solidFill>
                <a:latin typeface="Times New Roman"/>
                <a:ea typeface="Times New Roman"/>
              </a:rPr>
              <a:t>Set,</a:t>
            </a:r>
            <a:r>
              <a:rPr lang="en-US" altLang="zh-CN" sz="2200" spc="-30" dirty="0">
                <a:solidFill>
                  <a:srgbClr val="434747"/>
                </a:solidFill>
                <a:latin typeface="Times New Roman"/>
                <a:cs typeface="Times New Roman"/>
              </a:rPr>
              <a:t> </a:t>
            </a:r>
            <a:r>
              <a:rPr lang="en-US" altLang="zh-CN" sz="2200" spc="-50" dirty="0">
                <a:solidFill>
                  <a:srgbClr val="434747"/>
                </a:solidFill>
                <a:latin typeface="Times New Roman"/>
                <a:ea typeface="Times New Roman"/>
              </a:rPr>
              <a:t>Binary</a:t>
            </a:r>
            <a:r>
              <a:rPr lang="en-US" altLang="zh-CN" sz="2200" spc="-35" dirty="0">
                <a:solidFill>
                  <a:srgbClr val="434747"/>
                </a:solidFill>
                <a:latin typeface="Times New Roman"/>
                <a:cs typeface="Times New Roman"/>
              </a:rPr>
              <a:t> </a:t>
            </a:r>
            <a:r>
              <a:rPr lang="en-US" altLang="zh-CN" sz="2200" spc="-55" dirty="0">
                <a:solidFill>
                  <a:srgbClr val="434747"/>
                </a:solidFill>
                <a:latin typeface="Times New Roman"/>
                <a:ea typeface="Times New Roman"/>
              </a:rPr>
              <a:t>Set</a:t>
            </a:r>
          </a:p>
          <a:p>
            <a:pPr marL="0" indent="0">
              <a:lnSpc>
                <a:spcPct val="100000"/>
              </a:lnSpc>
              <a:spcBef>
                <a:spcPts val="254"/>
              </a:spcBef>
              <a:buNone/>
            </a:pPr>
            <a:r>
              <a:rPr lang="en-US" altLang="zh-CN" sz="2800" spc="-60" dirty="0">
                <a:solidFill>
                  <a:srgbClr val="434747"/>
                </a:solidFill>
                <a:latin typeface="Arial"/>
                <a:ea typeface="Arial"/>
              </a:rPr>
              <a:t>•</a:t>
            </a:r>
            <a:r>
              <a:rPr lang="en-US" altLang="zh-CN" sz="2800" spc="-44" dirty="0">
                <a:solidFill>
                  <a:srgbClr val="434747"/>
                </a:solidFill>
                <a:latin typeface="Arial"/>
                <a:cs typeface="Arial"/>
              </a:rPr>
              <a:t> </a:t>
            </a:r>
            <a:r>
              <a:rPr lang="en-US" altLang="zh-CN" sz="2750" b="1" spc="-75" dirty="0">
                <a:solidFill>
                  <a:srgbClr val="434747"/>
                </a:solidFill>
                <a:latin typeface="Times New Roman"/>
                <a:ea typeface="Times New Roman"/>
              </a:rPr>
              <a:t>rapidly</a:t>
            </a:r>
            <a:r>
              <a:rPr lang="en-US" altLang="zh-CN" sz="2750" b="1" spc="-40" dirty="0">
                <a:solidFill>
                  <a:srgbClr val="434747"/>
                </a:solidFill>
                <a:latin typeface="Times New Roman"/>
                <a:cs typeface="Times New Roman"/>
              </a:rPr>
              <a:t> </a:t>
            </a:r>
            <a:r>
              <a:rPr lang="en-US" altLang="zh-CN" sz="2750" b="1" spc="-75" dirty="0">
                <a:solidFill>
                  <a:srgbClr val="434747"/>
                </a:solidFill>
                <a:latin typeface="Times New Roman"/>
                <a:ea typeface="Times New Roman"/>
              </a:rPr>
              <a:t>evolve</a:t>
            </a:r>
            <a:r>
              <a:rPr lang="en-US" altLang="zh-CN" sz="2750" b="1" spc="-50" dirty="0">
                <a:solidFill>
                  <a:srgbClr val="434747"/>
                </a:solidFill>
                <a:latin typeface="Times New Roman"/>
                <a:cs typeface="Times New Roman"/>
              </a:rPr>
              <a:t> </a:t>
            </a:r>
            <a:r>
              <a:rPr lang="en-US" altLang="zh-CN" sz="2750" b="1" spc="-85" dirty="0">
                <a:solidFill>
                  <a:srgbClr val="434747"/>
                </a:solidFill>
                <a:latin typeface="Times New Roman"/>
                <a:ea typeface="Times New Roman"/>
              </a:rPr>
              <a:t>schemas</a:t>
            </a:r>
          </a:p>
          <a:p>
            <a:pPr lvl="1"/>
            <a:endParaRPr lang="ko-KR" altLang="en-US" dirty="0"/>
          </a:p>
        </p:txBody>
      </p:sp>
    </p:spTree>
    <p:extLst>
      <p:ext uri="{BB962C8B-B14F-4D97-AF65-F5344CB8AC3E}">
        <p14:creationId xmlns:p14="http://schemas.microsoft.com/office/powerpoint/2010/main" val="29778992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a:t>#sudo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539496" y="195393"/>
            <a:ext cx="6877119" cy="640080"/>
          </a:xfrm>
        </p:spPr>
        <p:txBody>
          <a:bodyPr/>
          <a:lstStyle/>
          <a:p>
            <a:r>
              <a:rPr lang="en-US" altLang="ko-KR" dirty="0"/>
              <a:t>Python3 in EC2 : don’t use </a:t>
            </a:r>
            <a:r>
              <a:rPr lang="en-US" altLang="ko-KR" dirty="0" err="1"/>
              <a:t>sudo</a:t>
            </a:r>
            <a:endParaRPr lang="ko-KR" altLang="en-US" dirty="0"/>
          </a:p>
        </p:txBody>
      </p:sp>
      <p:sp>
        <p:nvSpPr>
          <p:cNvPr id="5" name="내용 개체 틀 4"/>
          <p:cNvSpPr>
            <a:spLocks noGrp="1"/>
          </p:cNvSpPr>
          <p:nvPr>
            <p:ph sz="quarter" idx="10"/>
          </p:nvPr>
        </p:nvSpPr>
        <p:spPr>
          <a:xfrm>
            <a:off x="539496" y="1275346"/>
            <a:ext cx="9904984" cy="5582653"/>
          </a:xfrm>
        </p:spPr>
        <p:txBody>
          <a:bodyPr>
            <a:normAutofit fontScale="77500" lnSpcReduction="20000"/>
          </a:bodyPr>
          <a:lstStyle/>
          <a:p>
            <a:r>
              <a:rPr lang="en-US" altLang="ko" sz="2600" b="1" dirty="0" err="1">
                <a:latin typeface="맑은 고딕" panose="020B0503020000020004" pitchFamily="50" charset="-127"/>
                <a:ea typeface="맑은 고딕" panose="020B0503020000020004" pitchFamily="50" charset="-127"/>
              </a:rPr>
              <a:t>sudo</a:t>
            </a:r>
            <a:r>
              <a:rPr lang="en-US" altLang="ko" sz="2600" b="1" dirty="0">
                <a:latin typeface="맑은 고딕" panose="020B0503020000020004" pitchFamily="50" charset="-127"/>
                <a:ea typeface="맑은 고딕" panose="020B0503020000020004" pitchFamily="50" charset="-127"/>
              </a:rPr>
              <a:t> pip install </a:t>
            </a:r>
            <a:r>
              <a:rPr lang="en-US" altLang="ko" sz="2600" b="1" dirty="0" err="1">
                <a:latin typeface="맑은 고딕" panose="020B0503020000020004" pitchFamily="50" charset="-127"/>
                <a:ea typeface="맑은 고딕" panose="020B0503020000020004" pitchFamily="50" charset="-127"/>
              </a:rPr>
              <a:t>virtualenv</a:t>
            </a:r>
            <a:endParaRPr lang="ko" altLang="en-US" sz="2600" b="1" dirty="0">
              <a:latin typeface="맑은 고딕" panose="020B0503020000020004" pitchFamily="50" charset="-127"/>
              <a:ea typeface="맑은 고딕" panose="020B0503020000020004" pitchFamily="50" charset="-127"/>
            </a:endParaRPr>
          </a:p>
          <a:p>
            <a:r>
              <a:rPr lang="en-US" altLang="ko" sz="2600" b="1" dirty="0" err="1">
                <a:latin typeface="맑은 고딕" panose="020B0503020000020004" pitchFamily="50" charset="-127"/>
                <a:ea typeface="맑은 고딕" panose="020B0503020000020004" pitchFamily="50" charset="-127"/>
              </a:rPr>
              <a:t>virtualenv</a:t>
            </a:r>
            <a:r>
              <a:rPr lang="en-US" altLang="ko" sz="2600" b="1" dirty="0">
                <a:latin typeface="맑은 고딕" panose="020B0503020000020004" pitchFamily="50" charset="-127"/>
                <a:ea typeface="맑은 고딕" panose="020B0503020000020004" pitchFamily="50" charset="-127"/>
              </a:rPr>
              <a:t> </a:t>
            </a:r>
            <a:r>
              <a:rPr lang="en-US" altLang="ko" sz="2600" b="1" dirty="0" err="1">
                <a:latin typeface="맑은 고딕" panose="020B0503020000020004" pitchFamily="50" charset="-127"/>
                <a:ea typeface="맑은 고딕" panose="020B0503020000020004" pitchFamily="50" charset="-127"/>
              </a:rPr>
              <a:t>venv</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source </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/bin/activate</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pip list</a:t>
            </a:r>
            <a:endParaRPr lang="ko" altLang="en-US" sz="2600" b="1" dirty="0">
              <a:latin typeface="맑은 고딕" panose="020B0503020000020004" pitchFamily="50" charset="-127"/>
              <a:ea typeface="맑은 고딕" panose="020B0503020000020004" pitchFamily="50" charset="-127"/>
            </a:endParaRPr>
          </a:p>
          <a:p>
            <a:pPr lvl="1"/>
            <a:r>
              <a:rPr lang="en-US" altLang="ko" sz="2200" b="1" dirty="0">
                <a:latin typeface="맑은 고딕" panose="020B0503020000020004" pitchFamily="50" charset="-127"/>
                <a:ea typeface="맑은 고딕" panose="020B0503020000020004" pitchFamily="50" charset="-127"/>
              </a:rPr>
              <a:t>#$ python3 -m </a:t>
            </a:r>
            <a:r>
              <a:rPr lang="en-US" altLang="ko" sz="2200" b="1" dirty="0" err="1">
                <a:latin typeface="맑은 고딕" panose="020B0503020000020004" pitchFamily="50" charset="-127"/>
                <a:ea typeface="맑은 고딕" panose="020B0503020000020004" pitchFamily="50" charset="-127"/>
              </a:rPr>
              <a:t>virtualenv</a:t>
            </a:r>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venv</a:t>
            </a:r>
            <a:r>
              <a:rPr lang="en-US" altLang="ko" sz="2200" b="1" dirty="0">
                <a:latin typeface="맑은 고딕" panose="020B0503020000020004" pitchFamily="50" charset="-127"/>
                <a:ea typeface="맑은 고딕" panose="020B0503020000020004" pitchFamily="50" charset="-127"/>
              </a:rPr>
              <a:t> </a:t>
            </a:r>
            <a:endParaRPr lang="ko" altLang="en-US" sz="2200" b="1" dirty="0">
              <a:latin typeface="맑은 고딕" panose="020B0503020000020004" pitchFamily="50" charset="-127"/>
              <a:ea typeface="맑은 고딕" panose="020B0503020000020004" pitchFamily="50" charset="-127"/>
            </a:endParaRPr>
          </a:p>
          <a:p>
            <a:pPr lvl="1"/>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virtualenv</a:t>
            </a:r>
            <a:r>
              <a:rPr lang="en-US" altLang="ko" sz="2200" b="1" dirty="0">
                <a:latin typeface="맑은 고딕" panose="020B0503020000020004" pitchFamily="50" charset="-127"/>
                <a:ea typeface="맑은 고딕" panose="020B0503020000020004" pitchFamily="50" charset="-127"/>
              </a:rPr>
              <a:t> </a:t>
            </a:r>
            <a:r>
              <a:rPr lang="en-US" altLang="ko" sz="2200" b="1" dirty="0" err="1">
                <a:latin typeface="맑은 고딕" panose="020B0503020000020004" pitchFamily="50" charset="-127"/>
                <a:ea typeface="맑은 고딕" panose="020B0503020000020004" pitchFamily="50" charset="-127"/>
              </a:rPr>
              <a:t>venv</a:t>
            </a:r>
            <a:r>
              <a:rPr lang="en-US" altLang="ko" sz="2200" b="1" dirty="0">
                <a:latin typeface="맑은 고딕" panose="020B0503020000020004" pitchFamily="50" charset="-127"/>
                <a:ea typeface="맑은 고딕" panose="020B0503020000020004" pitchFamily="50" charset="-127"/>
              </a:rPr>
              <a:t> --python=python3 </a:t>
            </a:r>
            <a:endParaRPr lang="ko" altLang="en-US" sz="2200" b="1" dirty="0">
              <a:latin typeface="맑은 고딕" panose="020B0503020000020004" pitchFamily="50" charset="-127"/>
              <a:ea typeface="맑은 고딕" panose="020B0503020000020004" pitchFamily="50" charset="-127"/>
            </a:endParaRPr>
          </a:p>
          <a:p>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-r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python3 limit_Webdata_generator_retailer.py</a:t>
            </a: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install boto</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a:t>
            </a:r>
            <a:r>
              <a:rPr lang="en-US" altLang="ko" sz="2600" b="1" dirty="0" err="1">
                <a:latin typeface="맑은 고딕" panose="020B0503020000020004" pitchFamily="50" charset="-127"/>
                <a:ea typeface="맑은 고딕" panose="020B0503020000020004" pitchFamily="50" charset="-127"/>
              </a:rPr>
              <a:t>venv</a:t>
            </a:r>
            <a:r>
              <a:rPr lang="en-US" altLang="ko" sz="2600" b="1" dirty="0">
                <a:latin typeface="맑은 고딕" panose="020B0503020000020004" pitchFamily="50" charset="-127"/>
                <a:ea typeface="맑은 고딕" panose="020B0503020000020004" pitchFamily="50" charset="-127"/>
              </a:rPr>
              <a:t>) $ pip3 freeze &gt; requirements.txt</a:t>
            </a:r>
            <a:endParaRPr lang="ko" altLang="en-US" sz="2600" b="1" dirty="0">
              <a:latin typeface="맑은 고딕" panose="020B0503020000020004" pitchFamily="50" charset="-127"/>
              <a:ea typeface="맑은 고딕" panose="020B0503020000020004" pitchFamily="50" charset="-127"/>
            </a:endParaRPr>
          </a:p>
          <a:p>
            <a:r>
              <a:rPr lang="en-US" altLang="ko" sz="2600" b="1" dirty="0">
                <a:latin typeface="맑은 고딕" panose="020B0503020000020004" pitchFamily="50" charset="-127"/>
                <a:ea typeface="맑은 고딕" panose="020B0503020000020004" pitchFamily="50" charset="-127"/>
              </a:rPr>
              <a:t>deactivate</a:t>
            </a:r>
            <a:endParaRPr lang="ko" altLang="en-US" sz="2600" b="1"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7138618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5074199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https://goo.gl/gG2uGn</a:t>
            </a:r>
            <a:endParaRPr lang="ko-KR" altLang="en-US" dirty="0"/>
          </a:p>
        </p:txBody>
      </p:sp>
    </p:spTree>
    <p:extLst>
      <p:ext uri="{BB962C8B-B14F-4D97-AF65-F5344CB8AC3E}">
        <p14:creationId xmlns:p14="http://schemas.microsoft.com/office/powerpoint/2010/main" val="8990743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a:xfrm>
            <a:off x="539496" y="1435608"/>
            <a:ext cx="9904984" cy="5085508"/>
          </a:xfrm>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a:t>EC2 – instance setting –attach </a:t>
            </a:r>
            <a:r>
              <a:rPr lang="en-US" altLang="ko-KR" dirty="0" err="1"/>
              <a:t>iam</a:t>
            </a:r>
            <a:r>
              <a:rPr lang="en-US" altLang="ko-KR" dirty="0"/>
              <a:t> role  </a:t>
            </a:r>
            <a:r>
              <a:rPr lang="en-US" altLang="ko-KR" b="1" dirty="0">
                <a:solidFill>
                  <a:srgbClr val="0070C0"/>
                </a:solidFill>
              </a:rPr>
              <a:t>! old version </a:t>
            </a:r>
            <a:r>
              <a:rPr lang="ko-KR" altLang="en-US" b="1" dirty="0">
                <a:solidFill>
                  <a:srgbClr val="0070C0"/>
                </a:solidFill>
              </a:rPr>
              <a:t>만 가능</a:t>
            </a:r>
            <a:endParaRPr lang="en-US" altLang="ko-KR" b="1" dirty="0">
              <a:solidFill>
                <a:srgbClr val="0070C0"/>
              </a:solidFill>
            </a:endParaRPr>
          </a:p>
          <a:p>
            <a:pPr marL="685800" lvl="1">
              <a:buFont typeface="Arial" panose="020B0604020202020204" pitchFamily="34" charset="0"/>
              <a:buChar char="•"/>
            </a:pPr>
            <a:r>
              <a:rPr lang="en-US" altLang="ko-KR" b="1" dirty="0">
                <a:solidFill>
                  <a:srgbClr val="0070C0"/>
                </a:solidFill>
              </a:rPr>
              <a:t>EC2 </a:t>
            </a:r>
            <a:r>
              <a:rPr lang="en-US" altLang="ko-KR" b="1" dirty="0">
                <a:solidFill>
                  <a:srgbClr val="0070C0"/>
                </a:solidFill>
                <a:sym typeface="Wingdings" panose="05000000000000000000" pitchFamily="2" charset="2"/>
              </a:rPr>
              <a:t></a:t>
            </a:r>
            <a:r>
              <a:rPr lang="en-US" altLang="ko-KR" dirty="0"/>
              <a:t> instance setting </a:t>
            </a:r>
            <a:r>
              <a:rPr lang="en-US" altLang="ko-KR" dirty="0">
                <a:sym typeface="Wingdings" panose="05000000000000000000" pitchFamily="2" charset="2"/>
              </a:rPr>
              <a:t> </a:t>
            </a:r>
            <a:r>
              <a:rPr lang="en-US" altLang="ko-KR" dirty="0"/>
              <a:t>modify IAM role-&gt; attach policy</a:t>
            </a:r>
            <a:endParaRPr lang="ko-KR" altLang="en-US" b="1" dirty="0">
              <a:solidFill>
                <a:srgbClr val="0070C0"/>
              </a:solidFill>
            </a:endParaRPr>
          </a:p>
        </p:txBody>
      </p:sp>
    </p:spTree>
    <p:extLst>
      <p:ext uri="{BB962C8B-B14F-4D97-AF65-F5344CB8AC3E}">
        <p14:creationId xmlns:p14="http://schemas.microsoft.com/office/powerpoint/2010/main" val="10306490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a:xfrm>
            <a:off x="539495" y="1435609"/>
            <a:ext cx="11046915" cy="5253950"/>
          </a:xfrm>
        </p:spPr>
        <p:txBody>
          <a:bodyPr>
            <a:normAutofit/>
          </a:bodyPr>
          <a:lstStyle/>
          <a:p>
            <a:endParaRPr lang="en-US" altLang="ko-KR" dirty="0"/>
          </a:p>
          <a:p>
            <a:r>
              <a:rPr lang="en-US" altLang="ko-KR" dirty="0"/>
              <a:t>Stream analytics</a:t>
            </a:r>
          </a:p>
          <a:p>
            <a:r>
              <a:rPr lang="en-US" altLang="ko-KR" dirty="0"/>
              <a:t>SQL</a:t>
            </a:r>
            <a:r>
              <a:rPr lang="ko-KR" altLang="en-US" dirty="0"/>
              <a:t> </a:t>
            </a:r>
            <a:r>
              <a:rPr lang="en-US" altLang="ko-KR" dirty="0"/>
              <a:t>applications</a:t>
            </a:r>
            <a:r>
              <a:rPr lang="ko-KR" altLang="en-US" dirty="0"/>
              <a:t> </a:t>
            </a:r>
            <a:r>
              <a:rPr lang="en-US" altLang="ko-KR" dirty="0">
                <a:sym typeface="Wingdings" panose="05000000000000000000" pitchFamily="2" charset="2"/>
              </a:rPr>
              <a:t></a:t>
            </a:r>
            <a:r>
              <a:rPr lang="ko-KR" altLang="en-US" dirty="0">
                <a:sym typeface="Wingdings" panose="05000000000000000000" pitchFamily="2" charset="2"/>
              </a:rPr>
              <a:t> </a:t>
            </a:r>
            <a:r>
              <a:rPr lang="en-US" altLang="ko-KR" dirty="0"/>
              <a:t>source –real-time analytics-destination </a:t>
            </a:r>
            <a:endParaRPr lang="en-US" altLang="ko-KR" dirty="0">
              <a:sym typeface="Wingdings" panose="05000000000000000000" pitchFamily="2" charset="2"/>
            </a:endParaRPr>
          </a:p>
          <a:p>
            <a:pPr lvl="1"/>
            <a:r>
              <a:rPr lang="en-US" altLang="ko-KR" dirty="0"/>
              <a:t>Create SQL application </a:t>
            </a:r>
            <a:r>
              <a:rPr lang="en-US" altLang="ko-KR" dirty="0">
                <a:sym typeface="Wingdings" panose="05000000000000000000" pitchFamily="2" charset="2"/>
              </a:rPr>
              <a:t> source-configure  discover schema</a:t>
            </a:r>
            <a:endParaRPr lang="en-US" altLang="ko-KR" dirty="0"/>
          </a:p>
          <a:p>
            <a:r>
              <a:rPr lang="en-US" altLang="ko-KR" dirty="0"/>
              <a:t>source –real-time analytics-destination : destination </a:t>
            </a:r>
          </a:p>
          <a:p>
            <a:pPr lvl="1"/>
            <a:r>
              <a:rPr lang="en-US" altLang="ko-KR" sz="2800" dirty="0">
                <a:sym typeface="Wingdings" panose="05000000000000000000" pitchFamily="2" charset="2"/>
              </a:rPr>
              <a:t> </a:t>
            </a:r>
            <a:r>
              <a:rPr lang="en-US" altLang="ko-KR" sz="2800" dirty="0"/>
              <a:t>(add destination) </a:t>
            </a:r>
            <a:r>
              <a:rPr lang="en-US" altLang="ko-KR" sz="2800" dirty="0">
                <a:sym typeface="Wingdings" panose="05000000000000000000" pitchFamily="2" charset="2"/>
              </a:rPr>
              <a:t> </a:t>
            </a:r>
            <a:r>
              <a:rPr lang="en-US" altLang="ko-KR" sz="2800" dirty="0" err="1">
                <a:sym typeface="Wingdings" panose="05000000000000000000" pitchFamily="2" charset="2"/>
              </a:rPr>
              <a:t>Firehorse</a:t>
            </a:r>
            <a:endParaRPr lang="en-US" altLang="ko-KR" sz="2800" dirty="0">
              <a:sym typeface="Wingdings" panose="05000000000000000000" pitchFamily="2" charset="2"/>
            </a:endParaRPr>
          </a:p>
          <a:p>
            <a:r>
              <a:rPr lang="en-US" altLang="ko-KR" sz="3200" dirty="0">
                <a:sym typeface="Wingdings" panose="05000000000000000000" pitchFamily="2" charset="2"/>
              </a:rPr>
              <a:t>S3 –bucket –buffer hints</a:t>
            </a:r>
          </a:p>
          <a:p>
            <a:pPr lvl="1"/>
            <a:r>
              <a:rPr lang="en-US" altLang="ko-KR" sz="2800" dirty="0">
                <a:sym typeface="Wingdings" panose="05000000000000000000" pitchFamily="2" charset="2"/>
              </a:rPr>
              <a:t>Buffer size, buffer interval: 300sec  60 sec</a:t>
            </a: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a:t>
            </a:r>
            <a:endParaRPr lang="ko-KR" altLang="en-US" dirty="0"/>
          </a:p>
        </p:txBody>
      </p:sp>
      <p:sp>
        <p:nvSpPr>
          <p:cNvPr id="3" name="내용 개체 틀 2"/>
          <p:cNvSpPr>
            <a:spLocks noGrp="1"/>
          </p:cNvSpPr>
          <p:nvPr>
            <p:ph sz="quarter" idx="10"/>
          </p:nvPr>
        </p:nvSpPr>
        <p:spPr/>
        <p:txBody>
          <a:bodyPr/>
          <a:lstStyle/>
          <a:p>
            <a:endParaRPr lang="en-US" altLang="ko-KR" dirty="0"/>
          </a:p>
          <a:p>
            <a:r>
              <a:rPr lang="en-US" altLang="ko-KR" dirty="0">
                <a:hlinkClick r:id="rId2"/>
              </a:rPr>
              <a:t>AWS Athena</a:t>
            </a:r>
            <a:r>
              <a:rPr lang="ko-KR" altLang="en-US" dirty="0">
                <a:hlinkClick r:id="rId2"/>
              </a:rPr>
              <a:t>를 이용한 서버리스 보고서 만들기</a:t>
            </a:r>
            <a:r>
              <a:rPr lang="en-US" altLang="ko-KR" dirty="0">
                <a:hlinkClick r:id="rId2"/>
              </a:rPr>
              <a:t>. </a:t>
            </a:r>
            <a:r>
              <a:rPr lang="ko-KR" altLang="en-US" dirty="0">
                <a:hlinkClick r:id="rId2"/>
              </a:rPr>
              <a:t>소개 </a:t>
            </a:r>
            <a:r>
              <a:rPr lang="en-US" altLang="ko-KR" dirty="0">
                <a:hlinkClick r:id="rId2"/>
              </a:rPr>
              <a:t>| by </a:t>
            </a:r>
            <a:r>
              <a:rPr lang="en-US" altLang="ko-KR" dirty="0" err="1">
                <a:hlinkClick r:id="rId2"/>
              </a:rPr>
              <a:t>Siheon</a:t>
            </a:r>
            <a:r>
              <a:rPr lang="en-US" altLang="ko-KR" dirty="0">
                <a:hlinkClick r:id="rId2"/>
              </a:rPr>
              <a:t> Kim | Mar, 2023 | </a:t>
            </a:r>
            <a:r>
              <a:rPr lang="en-US" altLang="ko-KR" dirty="0" err="1">
                <a:hlinkClick r:id="rId2"/>
              </a:rPr>
              <a:t>Hbsmith</a:t>
            </a:r>
            <a:endParaRPr lang="en-US" altLang="ko-KR" dirty="0"/>
          </a:p>
          <a:p>
            <a:pPr lvl="1"/>
            <a:r>
              <a:rPr lang="en-US" altLang="ko-KR" dirty="0">
                <a:sym typeface="Wingdings" panose="05000000000000000000" pitchFamily="2" charset="2"/>
              </a:rPr>
              <a:t>https://blog.hbsmith.io/aws-athena%EB%A5%BC-%EC%9D%B4%EC%9A%A9%ED%95%9C-%EC%84%9C%EB%B2%84%EB%A6%AC%EC%8A%A4-%EB%B3%B4%EA%B3%A0%EC%84%9C-%EB%A7%8C%EB%93%A4%EA%B8%B0-a2b2983f1c64</a:t>
            </a:r>
          </a:p>
        </p:txBody>
      </p:sp>
    </p:spTree>
    <p:extLst>
      <p:ext uri="{BB962C8B-B14F-4D97-AF65-F5344CB8AC3E}">
        <p14:creationId xmlns:p14="http://schemas.microsoft.com/office/powerpoint/2010/main" val="3102236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2778760" cy="3870960"/>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Application</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15" dirty="0">
                <a:solidFill>
                  <a:schemeClr val="accent1">
                    <a:lumMod val="75000"/>
                  </a:schemeClr>
                </a:solidFill>
                <a:latin typeface="Corbel" panose="020B0503020204020204" pitchFamily="34" charset="0"/>
                <a:cs typeface="Arial"/>
              </a:rPr>
              <a:t>Web</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Database</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Game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Mail</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Media</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Catalog</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File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Computing</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Proxy</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1509231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4140494" cy="3465051"/>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RHEL</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CENTOS</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UBUNTU</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DEBIAN</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FEDORA</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AMAZON LINUX 2</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ORACLE LINUX</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MICROSOFT WINDOWS SERVERS</a:t>
            </a:r>
            <a:endParaRPr sz="2400" dirty="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4034404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46D178C-183A-C31E-0156-AA04AEBB7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058" y="-520861"/>
            <a:ext cx="5833641" cy="8831483"/>
          </a:xfrm>
          <a:prstGeom prst="rect">
            <a:avLst/>
          </a:prstGeom>
        </p:spPr>
      </p:pic>
    </p:spTree>
    <p:extLst>
      <p:ext uri="{BB962C8B-B14F-4D97-AF65-F5344CB8AC3E}">
        <p14:creationId xmlns:p14="http://schemas.microsoft.com/office/powerpoint/2010/main" val="178932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322452"/>
            <a:ext cx="9185275" cy="614045"/>
          </a:xfrm>
          <a:prstGeom prst="rect">
            <a:avLst/>
          </a:prstGeom>
        </p:spPr>
        <p:txBody>
          <a:bodyPr vert="horz" wrap="square" lIns="0" tIns="13970" rIns="0" bIns="0" rtlCol="0">
            <a:spAutoFit/>
          </a:bodyPr>
          <a:lstStyle/>
          <a:p>
            <a:pPr marL="12700">
              <a:lnSpc>
                <a:spcPct val="100000"/>
              </a:lnSpc>
              <a:spcBef>
                <a:spcPts val="110"/>
              </a:spcBef>
            </a:pPr>
            <a:r>
              <a:rPr sz="3850" spc="5" dirty="0">
                <a:solidFill>
                  <a:schemeClr val="accent1">
                    <a:lumMod val="75000"/>
                  </a:schemeClr>
                </a:solidFill>
                <a:latin typeface="Corbel" panose="020B0503020204020204" pitchFamily="34" charset="0"/>
              </a:rPr>
              <a:t>Choosing </a:t>
            </a:r>
            <a:r>
              <a:rPr sz="3850" dirty="0">
                <a:solidFill>
                  <a:schemeClr val="accent1">
                    <a:lumMod val="75000"/>
                  </a:schemeClr>
                </a:solidFill>
                <a:latin typeface="Corbel" panose="020B0503020204020204" pitchFamily="34" charset="0"/>
              </a:rPr>
              <a:t>the </a:t>
            </a:r>
            <a:r>
              <a:rPr sz="3850" spc="5" dirty="0">
                <a:solidFill>
                  <a:schemeClr val="accent1">
                    <a:lumMod val="75000"/>
                  </a:schemeClr>
                </a:solidFill>
                <a:latin typeface="Corbel" panose="020B0503020204020204" pitchFamily="34" charset="0"/>
              </a:rPr>
              <a:t>Right Amazon EC2</a:t>
            </a:r>
            <a:r>
              <a:rPr sz="3850" spc="-260" dirty="0">
                <a:solidFill>
                  <a:schemeClr val="accent1">
                    <a:lumMod val="75000"/>
                  </a:schemeClr>
                </a:solidFill>
                <a:latin typeface="Corbel" panose="020B0503020204020204" pitchFamily="34" charset="0"/>
              </a:rPr>
              <a:t> </a:t>
            </a:r>
            <a:r>
              <a:rPr sz="3850" dirty="0">
                <a:solidFill>
                  <a:schemeClr val="accent1">
                    <a:lumMod val="75000"/>
                  </a:schemeClr>
                </a:solidFill>
                <a:latin typeface="Corbel" panose="020B0503020204020204" pitchFamily="34" charset="0"/>
              </a:rPr>
              <a:t>Instance</a:t>
            </a:r>
            <a:endParaRPr sz="3850">
              <a:solidFill>
                <a:schemeClr val="accent1">
                  <a:lumMod val="75000"/>
                </a:schemeClr>
              </a:solidFill>
              <a:latin typeface="Corbel" panose="020B0503020204020204" pitchFamily="34" charset="0"/>
            </a:endParaRPr>
          </a:p>
        </p:txBody>
      </p:sp>
      <p:sp>
        <p:nvSpPr>
          <p:cNvPr id="3" name="object 3"/>
          <p:cNvSpPr/>
          <p:nvPr/>
        </p:nvSpPr>
        <p:spPr>
          <a:xfrm>
            <a:off x="284259" y="15495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9" y="2413126"/>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9" y="37466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741459" y="42038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741459" y="46102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741459" y="50166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741459" y="54230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p:nvPr/>
        </p:nvSpPr>
        <p:spPr>
          <a:xfrm>
            <a:off x="741459" y="58294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txBox="1"/>
          <p:nvPr/>
        </p:nvSpPr>
        <p:spPr>
          <a:xfrm>
            <a:off x="723900" y="1460500"/>
            <a:ext cx="10225405" cy="4653280"/>
          </a:xfrm>
          <a:prstGeom prst="rect">
            <a:avLst/>
          </a:prstGeom>
        </p:spPr>
        <p:txBody>
          <a:bodyPr vert="horz" wrap="square" lIns="0" tIns="27939" rIns="0" bIns="0" rtlCol="0">
            <a:spAutoFit/>
          </a:bodyPr>
          <a:lstStyle/>
          <a:p>
            <a:pPr marL="12700" marR="856615">
              <a:lnSpc>
                <a:spcPts val="3100"/>
              </a:lnSpc>
              <a:spcBef>
                <a:spcPts val="219"/>
              </a:spcBef>
            </a:pPr>
            <a:r>
              <a:rPr sz="2600" spc="-35" dirty="0">
                <a:solidFill>
                  <a:schemeClr val="accent1">
                    <a:lumMod val="75000"/>
                  </a:schemeClr>
                </a:solidFill>
                <a:latin typeface="Corbel" panose="020B0503020204020204" pitchFamily="34" charset="0"/>
                <a:cs typeface="Arial"/>
              </a:rPr>
              <a:t>AWS </a:t>
            </a:r>
            <a:r>
              <a:rPr sz="2600" dirty="0">
                <a:solidFill>
                  <a:schemeClr val="accent1">
                    <a:lumMod val="75000"/>
                  </a:schemeClr>
                </a:solidFill>
                <a:latin typeface="Corbel" panose="020B0503020204020204" pitchFamily="34" charset="0"/>
                <a:cs typeface="Arial"/>
              </a:rPr>
              <a:t>uses </a:t>
            </a:r>
            <a:r>
              <a:rPr sz="2600" spc="-5" dirty="0">
                <a:solidFill>
                  <a:schemeClr val="accent1">
                    <a:lumMod val="75000"/>
                  </a:schemeClr>
                </a:solidFill>
                <a:latin typeface="Corbel" panose="020B0503020204020204" pitchFamily="34" charset="0"/>
                <a:cs typeface="Arial"/>
              </a:rPr>
              <a:t>Intel </a:t>
            </a:r>
            <a:r>
              <a:rPr sz="2600" dirty="0">
                <a:solidFill>
                  <a:schemeClr val="accent1">
                    <a:lumMod val="75000"/>
                  </a:schemeClr>
                </a:solidFill>
                <a:latin typeface="Corbel" panose="020B0503020204020204" pitchFamily="34" charset="0"/>
                <a:cs typeface="Arial"/>
              </a:rPr>
              <a:t>Xeon processors, providing </a:t>
            </a:r>
            <a:r>
              <a:rPr sz="2600" spc="-5" dirty="0">
                <a:solidFill>
                  <a:schemeClr val="accent1">
                    <a:lumMod val="75000"/>
                  </a:schemeClr>
                </a:solidFill>
                <a:latin typeface="Corbel" panose="020B0503020204020204" pitchFamily="34" charset="0"/>
                <a:cs typeface="Arial"/>
              </a:rPr>
              <a:t>customers with </a:t>
            </a:r>
            <a:r>
              <a:rPr sz="2600" dirty="0">
                <a:solidFill>
                  <a:schemeClr val="accent1">
                    <a:lumMod val="75000"/>
                  </a:schemeClr>
                </a:solidFill>
                <a:latin typeface="Corbel" panose="020B0503020204020204" pitchFamily="34" charset="0"/>
                <a:cs typeface="Arial"/>
              </a:rPr>
              <a:t>high  </a:t>
            </a:r>
            <a:r>
              <a:rPr sz="2600" spc="-5" dirty="0">
                <a:solidFill>
                  <a:schemeClr val="accent1">
                    <a:lumMod val="75000"/>
                  </a:schemeClr>
                </a:solidFill>
                <a:latin typeface="Corbel" panose="020B0503020204020204" pitchFamily="34" charset="0"/>
                <a:cs typeface="Arial"/>
              </a:rPr>
              <a:t>performance </a:t>
            </a:r>
            <a:r>
              <a:rPr sz="2600" dirty="0">
                <a:solidFill>
                  <a:schemeClr val="accent1">
                    <a:lumMod val="75000"/>
                  </a:schemeClr>
                </a:solidFill>
                <a:latin typeface="Corbel" panose="020B0503020204020204" pitchFamily="34" charset="0"/>
                <a:cs typeface="Arial"/>
              </a:rPr>
              <a:t>and value.</a:t>
            </a:r>
          </a:p>
          <a:p>
            <a:pPr marL="12700" marR="5080">
              <a:lnSpc>
                <a:spcPts val="3100"/>
              </a:lnSpc>
              <a:spcBef>
                <a:spcPts val="600"/>
              </a:spcBef>
            </a:pPr>
            <a:r>
              <a:rPr sz="2600" dirty="0">
                <a:solidFill>
                  <a:schemeClr val="accent1">
                    <a:lumMod val="75000"/>
                  </a:schemeClr>
                </a:solidFill>
                <a:latin typeface="Corbel" panose="020B0503020204020204" pitchFamily="34" charset="0"/>
                <a:cs typeface="Arial"/>
              </a:rPr>
              <a:t>Amazon EC2 </a:t>
            </a:r>
            <a:r>
              <a:rPr sz="2600" spc="-5" dirty="0">
                <a:solidFill>
                  <a:schemeClr val="accent1">
                    <a:lumMod val="75000"/>
                  </a:schemeClr>
                </a:solidFill>
                <a:latin typeface="Corbel" panose="020B0503020204020204" pitchFamily="34" charset="0"/>
                <a:cs typeface="Arial"/>
              </a:rPr>
              <a:t>instance types </a:t>
            </a:r>
            <a:r>
              <a:rPr sz="2600" dirty="0">
                <a:solidFill>
                  <a:schemeClr val="accent1">
                    <a:lumMod val="75000"/>
                  </a:schemeClr>
                </a:solidFill>
                <a:latin typeface="Corbel" panose="020B0503020204020204" pitchFamily="34" charset="0"/>
                <a:cs typeface="Arial"/>
              </a:rPr>
              <a:t>are </a:t>
            </a:r>
            <a:r>
              <a:rPr sz="2600" spc="-5" dirty="0">
                <a:solidFill>
                  <a:schemeClr val="accent1">
                    <a:lumMod val="75000"/>
                  </a:schemeClr>
                </a:solidFill>
                <a:latin typeface="Corbel" panose="020B0503020204020204" pitchFamily="34" charset="0"/>
                <a:cs typeface="Arial"/>
              </a:rPr>
              <a:t>optimized for </a:t>
            </a:r>
            <a:r>
              <a:rPr sz="2600" spc="-10" dirty="0">
                <a:solidFill>
                  <a:schemeClr val="accent1">
                    <a:lumMod val="75000"/>
                  </a:schemeClr>
                </a:solidFill>
                <a:latin typeface="Corbel" panose="020B0503020204020204" pitchFamily="34" charset="0"/>
                <a:cs typeface="Arial"/>
              </a:rPr>
              <a:t>different </a:t>
            </a:r>
            <a:r>
              <a:rPr sz="2600" dirty="0">
                <a:solidFill>
                  <a:schemeClr val="accent1">
                    <a:lumMod val="75000"/>
                  </a:schemeClr>
                </a:solidFill>
                <a:latin typeface="Corbel" panose="020B0503020204020204" pitchFamily="34" charset="0"/>
                <a:cs typeface="Arial"/>
              </a:rPr>
              <a:t>use cases and  workload </a:t>
            </a:r>
            <a:r>
              <a:rPr sz="2600" spc="-5" dirty="0">
                <a:solidFill>
                  <a:schemeClr val="accent1">
                    <a:lumMod val="75000"/>
                  </a:schemeClr>
                </a:solidFill>
                <a:latin typeface="Corbel" panose="020B0503020204020204" pitchFamily="34" charset="0"/>
                <a:cs typeface="Arial"/>
              </a:rPr>
              <a:t>requirements. They </a:t>
            </a:r>
            <a:r>
              <a:rPr sz="2600" dirty="0">
                <a:solidFill>
                  <a:schemeClr val="accent1">
                    <a:lumMod val="75000"/>
                  </a:schemeClr>
                </a:solidFill>
                <a:latin typeface="Corbel" panose="020B0503020204020204" pitchFamily="34" charset="0"/>
                <a:cs typeface="Arial"/>
              </a:rPr>
              <a:t>come in </a:t>
            </a:r>
            <a:r>
              <a:rPr sz="2600" spc="-5" dirty="0">
                <a:solidFill>
                  <a:schemeClr val="accent1">
                    <a:lumMod val="75000"/>
                  </a:schemeClr>
                </a:solidFill>
                <a:latin typeface="Corbel" panose="020B0503020204020204" pitchFamily="34" charset="0"/>
                <a:cs typeface="Arial"/>
              </a:rPr>
              <a:t>multiple</a:t>
            </a:r>
            <a:r>
              <a:rPr sz="2600" spc="-45" dirty="0">
                <a:solidFill>
                  <a:schemeClr val="accent1">
                    <a:lumMod val="75000"/>
                  </a:schemeClr>
                </a:solidFill>
                <a:latin typeface="Corbel" panose="020B0503020204020204" pitchFamily="34" charset="0"/>
                <a:cs typeface="Arial"/>
              </a:rPr>
              <a:t> </a:t>
            </a:r>
            <a:r>
              <a:rPr sz="2600" dirty="0">
                <a:solidFill>
                  <a:schemeClr val="accent1">
                    <a:lumMod val="75000"/>
                  </a:schemeClr>
                </a:solidFill>
                <a:latin typeface="Corbel" panose="020B0503020204020204" pitchFamily="34" charset="0"/>
                <a:cs typeface="Arial"/>
              </a:rPr>
              <a:t>sizes.</a:t>
            </a:r>
          </a:p>
          <a:p>
            <a:pPr>
              <a:lnSpc>
                <a:spcPct val="100000"/>
              </a:lnSpc>
              <a:spcBef>
                <a:spcPts val="40"/>
              </a:spcBef>
            </a:pPr>
            <a:endParaRPr sz="3600" dirty="0">
              <a:solidFill>
                <a:schemeClr val="accent1">
                  <a:lumMod val="75000"/>
                </a:schemeClr>
              </a:solidFill>
              <a:latin typeface="Corbel" panose="020B0503020204020204" pitchFamily="34" charset="0"/>
              <a:cs typeface="Arial"/>
            </a:endParaRPr>
          </a:p>
          <a:p>
            <a:pPr marL="12700">
              <a:lnSpc>
                <a:spcPct val="100000"/>
              </a:lnSpc>
            </a:pPr>
            <a:r>
              <a:rPr sz="2600" dirty="0">
                <a:solidFill>
                  <a:schemeClr val="accent1">
                    <a:lumMod val="75000"/>
                  </a:schemeClr>
                </a:solidFill>
                <a:latin typeface="Corbel" panose="020B0503020204020204" pitchFamily="34" charset="0"/>
                <a:cs typeface="Arial"/>
              </a:rPr>
              <a:t>Consider </a:t>
            </a:r>
            <a:r>
              <a:rPr sz="2600" spc="-5" dirty="0">
                <a:solidFill>
                  <a:schemeClr val="accent1">
                    <a:lumMod val="75000"/>
                  </a:schemeClr>
                </a:solidFill>
                <a:latin typeface="Corbel" panose="020B0503020204020204" pitchFamily="34" charset="0"/>
                <a:cs typeface="Arial"/>
              </a:rPr>
              <a:t>the following </a:t>
            </a:r>
            <a:r>
              <a:rPr sz="2600" dirty="0">
                <a:solidFill>
                  <a:schemeClr val="accent1">
                    <a:lumMod val="75000"/>
                  </a:schemeClr>
                </a:solidFill>
                <a:latin typeface="Corbel" panose="020B0503020204020204" pitchFamily="34" charset="0"/>
                <a:cs typeface="Arial"/>
              </a:rPr>
              <a:t>when choosing your</a:t>
            </a:r>
            <a:r>
              <a:rPr sz="2600" spc="-5" dirty="0">
                <a:solidFill>
                  <a:schemeClr val="accent1">
                    <a:lumMod val="75000"/>
                  </a:schemeClr>
                </a:solidFill>
                <a:latin typeface="Corbel" panose="020B0503020204020204" pitchFamily="34" charset="0"/>
                <a:cs typeface="Arial"/>
              </a:rPr>
              <a:t> instances:</a:t>
            </a:r>
            <a:endParaRPr sz="2600" dirty="0">
              <a:solidFill>
                <a:schemeClr val="accent1">
                  <a:lumMod val="75000"/>
                </a:schemeClr>
              </a:solidFill>
              <a:latin typeface="Corbel" panose="020B0503020204020204" pitchFamily="34" charset="0"/>
              <a:cs typeface="Arial"/>
            </a:endParaRPr>
          </a:p>
          <a:p>
            <a:pPr marL="469900" marR="7169784">
              <a:lnSpc>
                <a:spcPct val="121200"/>
              </a:lnSpc>
              <a:spcBef>
                <a:spcPts val="20"/>
              </a:spcBef>
            </a:pPr>
            <a:r>
              <a:rPr sz="2200" b="1" spc="-5" dirty="0">
                <a:solidFill>
                  <a:schemeClr val="accent1">
                    <a:lumMod val="75000"/>
                  </a:schemeClr>
                </a:solidFill>
                <a:latin typeface="Corbel" panose="020B0503020204020204" pitchFamily="34" charset="0"/>
                <a:cs typeface="Arial"/>
              </a:rPr>
              <a:t>Core </a:t>
            </a:r>
            <a:r>
              <a:rPr sz="2200" b="1" dirty="0">
                <a:solidFill>
                  <a:schemeClr val="accent1">
                    <a:lumMod val="75000"/>
                  </a:schemeClr>
                </a:solidFill>
                <a:latin typeface="Corbel" panose="020B0503020204020204" pitchFamily="34" charset="0"/>
                <a:cs typeface="Arial"/>
              </a:rPr>
              <a:t>count  </a:t>
            </a:r>
            <a:r>
              <a:rPr sz="2200" b="1" spc="-5" dirty="0">
                <a:solidFill>
                  <a:schemeClr val="accent1">
                    <a:lumMod val="75000"/>
                  </a:schemeClr>
                </a:solidFill>
                <a:latin typeface="Corbel" panose="020B0503020204020204" pitchFamily="34" charset="0"/>
                <a:cs typeface="Arial"/>
              </a:rPr>
              <a:t>Memory size  Storage size </a:t>
            </a:r>
            <a:r>
              <a:rPr sz="2200" b="1" dirty="0">
                <a:solidFill>
                  <a:schemeClr val="accent1">
                    <a:lumMod val="75000"/>
                  </a:schemeClr>
                </a:solidFill>
                <a:latin typeface="Corbel" panose="020B0503020204020204" pitchFamily="34" charset="0"/>
                <a:cs typeface="Arial"/>
              </a:rPr>
              <a:t>&amp;</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type</a:t>
            </a:r>
            <a:endParaRPr sz="2200" dirty="0">
              <a:solidFill>
                <a:schemeClr val="accent1">
                  <a:lumMod val="75000"/>
                </a:schemeClr>
              </a:solidFill>
              <a:latin typeface="Corbel" panose="020B0503020204020204" pitchFamily="34" charset="0"/>
              <a:cs typeface="Arial"/>
            </a:endParaRPr>
          </a:p>
          <a:p>
            <a:pPr marL="469900" marR="6875145">
              <a:lnSpc>
                <a:spcPct val="121200"/>
              </a:lnSpc>
            </a:pPr>
            <a:r>
              <a:rPr sz="2200" b="1" spc="-5" dirty="0">
                <a:solidFill>
                  <a:schemeClr val="accent1">
                    <a:lumMod val="75000"/>
                  </a:schemeClr>
                </a:solidFill>
                <a:latin typeface="Corbel" panose="020B0503020204020204" pitchFamily="34" charset="0"/>
                <a:cs typeface="Arial"/>
              </a:rPr>
              <a:t>Network</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performance  </a:t>
            </a:r>
            <a:r>
              <a:rPr sz="2200" b="1" dirty="0">
                <a:solidFill>
                  <a:schemeClr val="accent1">
                    <a:lumMod val="75000"/>
                  </a:schemeClr>
                </a:solidFill>
                <a:latin typeface="Corbel" panose="020B0503020204020204" pitchFamily="34" charset="0"/>
                <a:cs typeface="Arial"/>
              </a:rPr>
              <a:t>CPU</a:t>
            </a:r>
            <a:r>
              <a:rPr sz="2200" b="1" spc="-1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technologies</a:t>
            </a:r>
            <a:endParaRPr sz="2200" dirty="0">
              <a:solidFill>
                <a:schemeClr val="accent1">
                  <a:lumMod val="75000"/>
                </a:schemeClr>
              </a:solidFill>
              <a:latin typeface="Corbel" panose="020B0503020204020204" pitchFamily="34" charset="0"/>
              <a:cs typeface="Arial"/>
            </a:endParaRPr>
          </a:p>
        </p:txBody>
      </p:sp>
      <p:sp>
        <p:nvSpPr>
          <p:cNvPr id="12" name="object 12"/>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366183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vs</a:t>
            </a:r>
            <a:r>
              <a:rPr lang="ko-KR" altLang="en-US" dirty="0"/>
              <a:t> </a:t>
            </a:r>
            <a:r>
              <a:rPr lang="en-US" altLang="ko-KR" dirty="0"/>
              <a:t>0.78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3104288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364487"/>
            <a:ext cx="9904984" cy="519887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 LTS18.</a:t>
            </a:r>
          </a:p>
          <a:p>
            <a:pPr lvl="1" latinLnBrk="0"/>
            <a:r>
              <a:rPr lang="en-US" altLang="ko-KR" dirty="0"/>
              <a:t>LTS</a:t>
            </a:r>
            <a:r>
              <a:rPr lang="ko-KR" altLang="en-US" dirty="0"/>
              <a:t> </a:t>
            </a:r>
            <a:r>
              <a:rPr lang="en-US" altLang="ko-KR" dirty="0"/>
              <a:t>20.04  (https://</a:t>
            </a:r>
            <a:r>
              <a:rPr lang="en-US" altLang="ko-KR" sz="1700" b="1" dirty="0"/>
              <a:t>mumomu.tistory.com/121</a:t>
            </a:r>
            <a:r>
              <a:rPr lang="en-US" altLang="ko-KR" dirty="0"/>
              <a:t>)</a:t>
            </a:r>
          </a:p>
          <a:p>
            <a:pPr lvl="3" latinLnBrk="0"/>
            <a:r>
              <a:rPr lang="en-US" altLang="ko-KR" dirty="0"/>
              <a:t>$</a:t>
            </a:r>
            <a:r>
              <a:rPr lang="en-US" altLang="ko-KR" dirty="0" err="1"/>
              <a:t>sudo</a:t>
            </a:r>
            <a:r>
              <a:rPr lang="en-US" altLang="ko-KR" dirty="0"/>
              <a:t> apt-get upgrade</a:t>
            </a:r>
          </a:p>
          <a:p>
            <a:pPr lvl="3" latinLnBrk="0"/>
            <a:r>
              <a:rPr lang="en-US" altLang="ko-KR" dirty="0"/>
              <a:t>$ </a:t>
            </a:r>
            <a:r>
              <a:rPr lang="en-US" altLang="ko-KR" dirty="0" err="1"/>
              <a:t>sudo</a:t>
            </a:r>
            <a:r>
              <a:rPr lang="en-US" altLang="ko-KR" dirty="0"/>
              <a:t> apt-get install apache2</a:t>
            </a:r>
          </a:p>
          <a:p>
            <a:pPr lvl="3" latinLnBrk="0"/>
            <a:r>
              <a:rPr lang="en-US" altLang="ko-KR" dirty="0"/>
              <a:t>$</a:t>
            </a:r>
            <a:r>
              <a:rPr lang="en-US" altLang="ko-KR" dirty="0" err="1"/>
              <a:t>sudo</a:t>
            </a:r>
            <a:r>
              <a:rPr lang="en-US" altLang="ko-KR" dirty="0"/>
              <a:t> apt-get upgrade</a:t>
            </a:r>
          </a:p>
          <a:p>
            <a:pPr lvl="2" latinLnBrk="0"/>
            <a:endParaRPr lang="en-US" altLang="ko-KR" dirty="0"/>
          </a:p>
          <a:p>
            <a:pPr lvl="2"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r>
              <a:rPr lang="en-US" altLang="ko" sz="1800" dirty="0"/>
              <a:t>method</a:t>
            </a:r>
            <a:r>
              <a:rPr lang="ko-KR" altLang="en-US" sz="1800" dirty="0"/>
              <a:t> </a:t>
            </a:r>
            <a:r>
              <a:rPr lang="en-US" altLang="ko-KR" sz="1800" dirty="0"/>
              <a:t>1:</a:t>
            </a:r>
            <a:r>
              <a:rPr lang="ko-KR" altLang="en-US" sz="1800" dirty="0"/>
              <a:t> </a:t>
            </a:r>
            <a:r>
              <a:rPr lang="en-US" altLang="ko-KR" sz="1800" dirty="0"/>
              <a:t>root</a:t>
            </a:r>
            <a:r>
              <a:rPr lang="ko-KR" altLang="en-US" sz="1800" dirty="0"/>
              <a:t> </a:t>
            </a:r>
            <a:r>
              <a:rPr lang="en-US" altLang="ko-KR" sz="1800" dirty="0"/>
              <a:t>user</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update –y  //method 2 use </a:t>
            </a:r>
            <a:r>
              <a:rPr lang="en-US" altLang="ko" sz="2000" dirty="0" err="1">
                <a:latin typeface="Arial" panose="020B0604020202020204" pitchFamily="34" charset="0"/>
                <a:cs typeface="Arial" panose="020B0604020202020204" pitchFamily="34" charset="0"/>
              </a:rPr>
              <a:t>sudo</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 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p>
          <a:p>
            <a:pPr lvl="1"/>
            <a:r>
              <a:rPr lang="en-US" altLang="ko" sz="2000" dirty="0">
                <a:latin typeface="Arial" panose="020B0604020202020204" pitchFamily="34" charset="0"/>
                <a:cs typeface="Arial" panose="020B0604020202020204" pitchFamily="34" charset="0"/>
              </a:rPr>
              <a:t>cp index.html /var/www/html/.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055590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lstStyle/>
          <a:p>
            <a:r>
              <a:rPr lang="en-US" altLang="ko-KR" dirty="0"/>
              <a:t>FileZilla</a:t>
            </a:r>
          </a:p>
          <a:p>
            <a:r>
              <a:rPr lang="en-US" altLang="ko-KR" dirty="0"/>
              <a:t>Sublime</a:t>
            </a:r>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10069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a:t>
            </a:r>
            <a:r>
              <a:rPr lang="en-US" altLang="ko-KR" dirty="0" err="1"/>
              <a:t>Ip</a:t>
            </a:r>
            <a:r>
              <a:rPr lang="en-US" altLang="ko-KR" dirty="0"/>
              <a:t>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  // scale</a:t>
            </a:r>
            <a:r>
              <a:rPr lang="ko-KR" altLang="en-US" dirty="0"/>
              <a:t>  </a:t>
            </a:r>
            <a:r>
              <a:rPr lang="en-US" altLang="ko-KR" dirty="0"/>
              <a:t>up on new image</a:t>
            </a:r>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p>
          <a:p>
            <a:pPr latinLnBrk="0"/>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787078" y="1435607"/>
            <a:ext cx="9657402" cy="5108627"/>
          </a:xfrm>
        </p:spPr>
        <p:txBody>
          <a:bodyPr>
            <a:normAutofit/>
          </a:bodyPr>
          <a:lstStyle/>
          <a:p>
            <a:pPr>
              <a:buFont typeface="Wingdings" panose="05000000000000000000" pitchFamily="2" charset="2"/>
              <a:buChar char="u"/>
            </a:pPr>
            <a:r>
              <a:rPr lang="en-US" altLang="ko" dirty="0">
                <a:latin typeface="Arial" panose="020B0604020202020204" pitchFamily="34" charset="0"/>
              </a:rPr>
              <a:t>install python3 on CentOS</a:t>
            </a:r>
            <a:endParaRPr lang="ko" altLang="en-US" dirty="0">
              <a:latin typeface="Arial" panose="020B0604020202020204" pitchFamily="34" charset="0"/>
            </a:endParaRPr>
          </a:p>
          <a:p>
            <a:r>
              <a:rPr lang="en-US" altLang="ko" sz="2400" dirty="0">
                <a:latin typeface="Arial" panose="020B0604020202020204" pitchFamily="34" charset="0"/>
              </a:rPr>
              <a:t>yum update -y</a:t>
            </a:r>
            <a:endParaRPr lang="ko" altLang="en-US" sz="2400" dirty="0">
              <a:latin typeface="Arial" panose="020B0604020202020204" pitchFamily="34" charset="0"/>
            </a:endParaRPr>
          </a:p>
          <a:p>
            <a:r>
              <a:rPr lang="en-US" altLang="ko" sz="2400" dirty="0">
                <a:latin typeface="Arial" panose="020B0604020202020204" pitchFamily="34" charset="0"/>
              </a:rPr>
              <a:t>yum install -y python3</a:t>
            </a:r>
            <a:endParaRPr lang="ko" altLang="en-US" sz="2400" dirty="0">
              <a:latin typeface="Arial" panose="020B0604020202020204" pitchFamily="34" charset="0"/>
            </a:endParaRPr>
          </a:p>
          <a:p>
            <a:r>
              <a:rPr lang="en-US" altLang="ko" sz="2400" dirty="0">
                <a:latin typeface="Arial" panose="020B0604020202020204" pitchFamily="34" charset="0"/>
              </a:rPr>
              <a:t>python3</a:t>
            </a:r>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1337179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1" y="210419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CloudFront</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0">
            <a:extLst>
              <a:ext uri="{FF2B5EF4-FFF2-40B4-BE49-F238E27FC236}">
                <a16:creationId xmlns:a16="http://schemas.microsoft.com/office/drawing/2014/main" id="{ACED06E0-2723-B350-659C-414CBF32DF78}"/>
              </a:ext>
            </a:extLst>
          </p:cNvPr>
          <p:cNvPicPr>
            <a:picLocks noChangeAspect="1"/>
          </p:cNvPicPr>
          <p:nvPr/>
        </p:nvPicPr>
        <p:blipFill>
          <a:blip r:embed="rId2"/>
          <a:stretch>
            <a:fillRect/>
          </a:stretch>
        </p:blipFill>
        <p:spPr>
          <a:xfrm>
            <a:off x="1135380" y="1554480"/>
            <a:ext cx="746760" cy="746760"/>
          </a:xfrm>
          <a:prstGeom prst="rect">
            <a:avLst/>
          </a:prstGeom>
        </p:spPr>
      </p:pic>
      <p:pic>
        <p:nvPicPr>
          <p:cNvPr id="6" name="Picture 51">
            <a:extLst>
              <a:ext uri="{FF2B5EF4-FFF2-40B4-BE49-F238E27FC236}">
                <a16:creationId xmlns:a16="http://schemas.microsoft.com/office/drawing/2014/main" id="{ED017E8D-4FB0-D1AD-9132-386C4532C4F2}"/>
              </a:ext>
            </a:extLst>
          </p:cNvPr>
          <p:cNvPicPr>
            <a:picLocks noChangeAspect="1"/>
          </p:cNvPicPr>
          <p:nvPr/>
        </p:nvPicPr>
        <p:blipFill>
          <a:blip r:embed="rId3"/>
          <a:stretch>
            <a:fillRect/>
          </a:stretch>
        </p:blipFill>
        <p:spPr>
          <a:xfrm>
            <a:off x="2179320" y="1554480"/>
            <a:ext cx="746760" cy="746760"/>
          </a:xfrm>
          <a:prstGeom prst="rect">
            <a:avLst/>
          </a:prstGeom>
        </p:spPr>
      </p:pic>
      <p:pic>
        <p:nvPicPr>
          <p:cNvPr id="7" name="Picture 52">
            <a:extLst>
              <a:ext uri="{FF2B5EF4-FFF2-40B4-BE49-F238E27FC236}">
                <a16:creationId xmlns:a16="http://schemas.microsoft.com/office/drawing/2014/main" id="{AA069C52-451F-50FB-DE80-01A082155F77}"/>
              </a:ext>
            </a:extLst>
          </p:cNvPr>
          <p:cNvPicPr>
            <a:picLocks noChangeAspect="1"/>
          </p:cNvPicPr>
          <p:nvPr/>
        </p:nvPicPr>
        <p:blipFill>
          <a:blip r:embed="rId4"/>
          <a:stretch>
            <a:fillRect/>
          </a:stretch>
        </p:blipFill>
        <p:spPr>
          <a:xfrm>
            <a:off x="3208020" y="1554480"/>
            <a:ext cx="746760" cy="746760"/>
          </a:xfrm>
          <a:prstGeom prst="rect">
            <a:avLst/>
          </a:prstGeom>
        </p:spPr>
      </p:pic>
      <p:pic>
        <p:nvPicPr>
          <p:cNvPr id="8" name="Picture 53">
            <a:extLst>
              <a:ext uri="{FF2B5EF4-FFF2-40B4-BE49-F238E27FC236}">
                <a16:creationId xmlns:a16="http://schemas.microsoft.com/office/drawing/2014/main" id="{37084304-2579-E291-95FA-2D198E0740C4}"/>
              </a:ext>
            </a:extLst>
          </p:cNvPr>
          <p:cNvPicPr>
            <a:picLocks noChangeAspect="1"/>
          </p:cNvPicPr>
          <p:nvPr/>
        </p:nvPicPr>
        <p:blipFill>
          <a:blip r:embed="rId5"/>
          <a:stretch>
            <a:fillRect/>
          </a:stretch>
        </p:blipFill>
        <p:spPr>
          <a:xfrm>
            <a:off x="4236720" y="1554480"/>
            <a:ext cx="746760" cy="746760"/>
          </a:xfrm>
          <a:prstGeom prst="rect">
            <a:avLst/>
          </a:prstGeom>
        </p:spPr>
      </p:pic>
      <p:pic>
        <p:nvPicPr>
          <p:cNvPr id="9" name="Picture 54">
            <a:extLst>
              <a:ext uri="{FF2B5EF4-FFF2-40B4-BE49-F238E27FC236}">
                <a16:creationId xmlns:a16="http://schemas.microsoft.com/office/drawing/2014/main" id="{F356AFA6-E8A7-BFC6-F71A-C1B0EFCAFC6B}"/>
              </a:ext>
            </a:extLst>
          </p:cNvPr>
          <p:cNvPicPr>
            <a:picLocks noChangeAspect="1"/>
          </p:cNvPicPr>
          <p:nvPr/>
        </p:nvPicPr>
        <p:blipFill>
          <a:blip r:embed="rId6"/>
          <a:stretch>
            <a:fillRect/>
          </a:stretch>
        </p:blipFill>
        <p:spPr>
          <a:xfrm>
            <a:off x="5280660" y="1554480"/>
            <a:ext cx="731520" cy="746760"/>
          </a:xfrm>
          <a:prstGeom prst="rect">
            <a:avLst/>
          </a:prstGeom>
        </p:spPr>
      </p:pic>
      <p:pic>
        <p:nvPicPr>
          <p:cNvPr id="10" name="Picture 55">
            <a:extLst>
              <a:ext uri="{FF2B5EF4-FFF2-40B4-BE49-F238E27FC236}">
                <a16:creationId xmlns:a16="http://schemas.microsoft.com/office/drawing/2014/main" id="{5237C9B8-63AB-880D-1AF2-60CDAD3510BC}"/>
              </a:ext>
            </a:extLst>
          </p:cNvPr>
          <p:cNvPicPr>
            <a:picLocks noChangeAspect="1"/>
          </p:cNvPicPr>
          <p:nvPr/>
        </p:nvPicPr>
        <p:blipFill>
          <a:blip r:embed="rId7"/>
          <a:stretch>
            <a:fillRect/>
          </a:stretch>
        </p:blipFill>
        <p:spPr>
          <a:xfrm>
            <a:off x="5821680" y="4297679"/>
            <a:ext cx="731520" cy="746760"/>
          </a:xfrm>
          <a:prstGeom prst="rect">
            <a:avLst/>
          </a:prstGeom>
        </p:spPr>
      </p:pic>
      <p:pic>
        <p:nvPicPr>
          <p:cNvPr id="11" name="Picture 56">
            <a:extLst>
              <a:ext uri="{FF2B5EF4-FFF2-40B4-BE49-F238E27FC236}">
                <a16:creationId xmlns:a16="http://schemas.microsoft.com/office/drawing/2014/main" id="{97D2771E-1DA0-FD59-4C34-7B41644A1594}"/>
              </a:ext>
            </a:extLst>
          </p:cNvPr>
          <p:cNvPicPr>
            <a:picLocks noChangeAspect="1"/>
          </p:cNvPicPr>
          <p:nvPr/>
        </p:nvPicPr>
        <p:blipFill>
          <a:blip r:embed="rId8"/>
          <a:stretch>
            <a:fillRect/>
          </a:stretch>
        </p:blipFill>
        <p:spPr>
          <a:xfrm>
            <a:off x="6850380" y="4297679"/>
            <a:ext cx="746760" cy="746760"/>
          </a:xfrm>
          <a:prstGeom prst="rect">
            <a:avLst/>
          </a:prstGeom>
        </p:spPr>
      </p:pic>
      <p:pic>
        <p:nvPicPr>
          <p:cNvPr id="12" name="Picture 57">
            <a:extLst>
              <a:ext uri="{FF2B5EF4-FFF2-40B4-BE49-F238E27FC236}">
                <a16:creationId xmlns:a16="http://schemas.microsoft.com/office/drawing/2014/main" id="{63562E43-A182-A2A3-1329-6EF3F51A3C60}"/>
              </a:ext>
            </a:extLst>
          </p:cNvPr>
          <p:cNvPicPr>
            <a:picLocks noChangeAspect="1"/>
          </p:cNvPicPr>
          <p:nvPr/>
        </p:nvPicPr>
        <p:blipFill>
          <a:blip r:embed="rId9"/>
          <a:stretch>
            <a:fillRect/>
          </a:stretch>
        </p:blipFill>
        <p:spPr>
          <a:xfrm>
            <a:off x="4754879" y="4312920"/>
            <a:ext cx="746760" cy="746760"/>
          </a:xfrm>
          <a:prstGeom prst="rect">
            <a:avLst/>
          </a:prstGeom>
        </p:spPr>
      </p:pic>
      <p:pic>
        <p:nvPicPr>
          <p:cNvPr id="13" name="Picture 58">
            <a:extLst>
              <a:ext uri="{FF2B5EF4-FFF2-40B4-BE49-F238E27FC236}">
                <a16:creationId xmlns:a16="http://schemas.microsoft.com/office/drawing/2014/main" id="{7EDB8E66-B516-2C58-63C5-549B8914CA42}"/>
              </a:ext>
            </a:extLst>
          </p:cNvPr>
          <p:cNvPicPr>
            <a:picLocks noChangeAspect="1"/>
          </p:cNvPicPr>
          <p:nvPr/>
        </p:nvPicPr>
        <p:blipFill>
          <a:blip r:embed="rId10"/>
          <a:stretch>
            <a:fillRect/>
          </a:stretch>
        </p:blipFill>
        <p:spPr>
          <a:xfrm>
            <a:off x="8907780" y="4297679"/>
            <a:ext cx="746760" cy="746760"/>
          </a:xfrm>
          <a:prstGeom prst="rect">
            <a:avLst/>
          </a:prstGeom>
        </p:spPr>
      </p:pic>
      <p:pic>
        <p:nvPicPr>
          <p:cNvPr id="14" name="Picture 59">
            <a:extLst>
              <a:ext uri="{FF2B5EF4-FFF2-40B4-BE49-F238E27FC236}">
                <a16:creationId xmlns:a16="http://schemas.microsoft.com/office/drawing/2014/main" id="{F1804C68-259C-FA84-2252-29127933AD03}"/>
              </a:ext>
            </a:extLst>
          </p:cNvPr>
          <p:cNvPicPr>
            <a:picLocks noChangeAspect="1"/>
          </p:cNvPicPr>
          <p:nvPr/>
        </p:nvPicPr>
        <p:blipFill>
          <a:blip r:embed="rId11"/>
          <a:stretch>
            <a:fillRect/>
          </a:stretch>
        </p:blipFill>
        <p:spPr>
          <a:xfrm>
            <a:off x="7879080" y="4297679"/>
            <a:ext cx="746760" cy="746760"/>
          </a:xfrm>
          <a:prstGeom prst="rect">
            <a:avLst/>
          </a:prstGeom>
        </p:spPr>
      </p:pic>
      <p:pic>
        <p:nvPicPr>
          <p:cNvPr id="15" name="Picture 60">
            <a:extLst>
              <a:ext uri="{FF2B5EF4-FFF2-40B4-BE49-F238E27FC236}">
                <a16:creationId xmlns:a16="http://schemas.microsoft.com/office/drawing/2014/main" id="{A268948E-63AA-A058-DFA8-7A4B303E7E48}"/>
              </a:ext>
            </a:extLst>
          </p:cNvPr>
          <p:cNvPicPr>
            <a:picLocks noChangeAspect="1"/>
          </p:cNvPicPr>
          <p:nvPr/>
        </p:nvPicPr>
        <p:blipFill>
          <a:blip r:embed="rId12"/>
          <a:stretch>
            <a:fillRect/>
          </a:stretch>
        </p:blipFill>
        <p:spPr>
          <a:xfrm>
            <a:off x="9441180" y="1569720"/>
            <a:ext cx="746760" cy="746760"/>
          </a:xfrm>
          <a:prstGeom prst="rect">
            <a:avLst/>
          </a:prstGeom>
        </p:spPr>
      </p:pic>
      <p:pic>
        <p:nvPicPr>
          <p:cNvPr id="16" name="Picture 61">
            <a:extLst>
              <a:ext uri="{FF2B5EF4-FFF2-40B4-BE49-F238E27FC236}">
                <a16:creationId xmlns:a16="http://schemas.microsoft.com/office/drawing/2014/main" id="{F5C5239D-BFD3-464E-FA24-B75C281E403C}"/>
              </a:ext>
            </a:extLst>
          </p:cNvPr>
          <p:cNvPicPr>
            <a:picLocks noChangeAspect="1"/>
          </p:cNvPicPr>
          <p:nvPr/>
        </p:nvPicPr>
        <p:blipFill>
          <a:blip r:embed="rId13"/>
          <a:stretch>
            <a:fillRect/>
          </a:stretch>
        </p:blipFill>
        <p:spPr>
          <a:xfrm>
            <a:off x="2545080" y="2865120"/>
            <a:ext cx="746760" cy="746760"/>
          </a:xfrm>
          <a:prstGeom prst="rect">
            <a:avLst/>
          </a:prstGeom>
        </p:spPr>
      </p:pic>
      <p:pic>
        <p:nvPicPr>
          <p:cNvPr id="17" name="Picture 62">
            <a:extLst>
              <a:ext uri="{FF2B5EF4-FFF2-40B4-BE49-F238E27FC236}">
                <a16:creationId xmlns:a16="http://schemas.microsoft.com/office/drawing/2014/main" id="{559D3432-4E71-52AA-B928-4581DDFE5907}"/>
              </a:ext>
            </a:extLst>
          </p:cNvPr>
          <p:cNvPicPr>
            <a:picLocks noChangeAspect="1"/>
          </p:cNvPicPr>
          <p:nvPr/>
        </p:nvPicPr>
        <p:blipFill>
          <a:blip r:embed="rId14"/>
          <a:stretch>
            <a:fillRect/>
          </a:stretch>
        </p:blipFill>
        <p:spPr>
          <a:xfrm>
            <a:off x="5669280" y="2880360"/>
            <a:ext cx="746760" cy="731520"/>
          </a:xfrm>
          <a:prstGeom prst="rect">
            <a:avLst/>
          </a:prstGeom>
        </p:spPr>
      </p:pic>
      <p:pic>
        <p:nvPicPr>
          <p:cNvPr id="18" name="Picture 63">
            <a:extLst>
              <a:ext uri="{FF2B5EF4-FFF2-40B4-BE49-F238E27FC236}">
                <a16:creationId xmlns:a16="http://schemas.microsoft.com/office/drawing/2014/main" id="{66E779CC-AD8C-65B0-7729-C8D40D63635C}"/>
              </a:ext>
            </a:extLst>
          </p:cNvPr>
          <p:cNvPicPr>
            <a:picLocks noChangeAspect="1"/>
          </p:cNvPicPr>
          <p:nvPr/>
        </p:nvPicPr>
        <p:blipFill>
          <a:blip r:embed="rId15"/>
          <a:stretch>
            <a:fillRect/>
          </a:stretch>
        </p:blipFill>
        <p:spPr>
          <a:xfrm>
            <a:off x="4632960" y="2880360"/>
            <a:ext cx="731520" cy="731520"/>
          </a:xfrm>
          <a:prstGeom prst="rect">
            <a:avLst/>
          </a:prstGeom>
        </p:spPr>
      </p:pic>
      <p:pic>
        <p:nvPicPr>
          <p:cNvPr id="19" name="Picture 64">
            <a:extLst>
              <a:ext uri="{FF2B5EF4-FFF2-40B4-BE49-F238E27FC236}">
                <a16:creationId xmlns:a16="http://schemas.microsoft.com/office/drawing/2014/main" id="{D4B8271B-1B6A-6BDD-07F2-D4B9E8D0129F}"/>
              </a:ext>
            </a:extLst>
          </p:cNvPr>
          <p:cNvPicPr>
            <a:picLocks noChangeAspect="1"/>
          </p:cNvPicPr>
          <p:nvPr/>
        </p:nvPicPr>
        <p:blipFill>
          <a:blip r:embed="rId16"/>
          <a:stretch>
            <a:fillRect/>
          </a:stretch>
        </p:blipFill>
        <p:spPr>
          <a:xfrm>
            <a:off x="3589020" y="2880360"/>
            <a:ext cx="746760" cy="731520"/>
          </a:xfrm>
          <a:prstGeom prst="rect">
            <a:avLst/>
          </a:prstGeom>
        </p:spPr>
      </p:pic>
      <p:pic>
        <p:nvPicPr>
          <p:cNvPr id="20" name="Picture 65">
            <a:extLst>
              <a:ext uri="{FF2B5EF4-FFF2-40B4-BE49-F238E27FC236}">
                <a16:creationId xmlns:a16="http://schemas.microsoft.com/office/drawing/2014/main" id="{6CA576B0-753F-33D1-011C-2ED8271BDF7A}"/>
              </a:ext>
            </a:extLst>
          </p:cNvPr>
          <p:cNvPicPr>
            <a:picLocks noChangeAspect="1"/>
          </p:cNvPicPr>
          <p:nvPr/>
        </p:nvPicPr>
        <p:blipFill>
          <a:blip r:embed="rId17"/>
          <a:stretch>
            <a:fillRect/>
          </a:stretch>
        </p:blipFill>
        <p:spPr>
          <a:xfrm>
            <a:off x="6697980" y="2880360"/>
            <a:ext cx="746760" cy="731520"/>
          </a:xfrm>
          <a:prstGeom prst="rect">
            <a:avLst/>
          </a:prstGeom>
        </p:spPr>
      </p:pic>
      <p:pic>
        <p:nvPicPr>
          <p:cNvPr id="21" name="Picture 66">
            <a:extLst>
              <a:ext uri="{FF2B5EF4-FFF2-40B4-BE49-F238E27FC236}">
                <a16:creationId xmlns:a16="http://schemas.microsoft.com/office/drawing/2014/main" id="{91F45A1F-FF61-237C-0728-67752DF2AA80}"/>
              </a:ext>
            </a:extLst>
          </p:cNvPr>
          <p:cNvPicPr>
            <a:picLocks noChangeAspect="1"/>
          </p:cNvPicPr>
          <p:nvPr/>
        </p:nvPicPr>
        <p:blipFill>
          <a:blip r:embed="rId18"/>
          <a:stretch>
            <a:fillRect/>
          </a:stretch>
        </p:blipFill>
        <p:spPr>
          <a:xfrm>
            <a:off x="7741920" y="2880360"/>
            <a:ext cx="746760" cy="731520"/>
          </a:xfrm>
          <a:prstGeom prst="rect">
            <a:avLst/>
          </a:prstGeom>
        </p:spPr>
      </p:pic>
      <p:pic>
        <p:nvPicPr>
          <p:cNvPr id="22" name="Picture 67">
            <a:extLst>
              <a:ext uri="{FF2B5EF4-FFF2-40B4-BE49-F238E27FC236}">
                <a16:creationId xmlns:a16="http://schemas.microsoft.com/office/drawing/2014/main" id="{410FABD4-82EF-33BE-CD74-FBA80759BAB5}"/>
              </a:ext>
            </a:extLst>
          </p:cNvPr>
          <p:cNvPicPr>
            <a:picLocks noChangeAspect="1"/>
          </p:cNvPicPr>
          <p:nvPr/>
        </p:nvPicPr>
        <p:blipFill>
          <a:blip r:embed="rId19"/>
          <a:stretch>
            <a:fillRect/>
          </a:stretch>
        </p:blipFill>
        <p:spPr>
          <a:xfrm>
            <a:off x="8785859" y="2880360"/>
            <a:ext cx="739140" cy="731520"/>
          </a:xfrm>
          <a:prstGeom prst="rect">
            <a:avLst/>
          </a:prstGeom>
        </p:spPr>
      </p:pic>
      <p:pic>
        <p:nvPicPr>
          <p:cNvPr id="23" name="Picture 68">
            <a:extLst>
              <a:ext uri="{FF2B5EF4-FFF2-40B4-BE49-F238E27FC236}">
                <a16:creationId xmlns:a16="http://schemas.microsoft.com/office/drawing/2014/main" id="{25319BC9-4584-C4C0-C255-B4DB260A1ADC}"/>
              </a:ext>
            </a:extLst>
          </p:cNvPr>
          <p:cNvPicPr>
            <a:picLocks noChangeAspect="1"/>
          </p:cNvPicPr>
          <p:nvPr/>
        </p:nvPicPr>
        <p:blipFill>
          <a:blip r:embed="rId20"/>
          <a:stretch>
            <a:fillRect/>
          </a:stretch>
        </p:blipFill>
        <p:spPr>
          <a:xfrm>
            <a:off x="1592580" y="2865120"/>
            <a:ext cx="746760" cy="746760"/>
          </a:xfrm>
          <a:prstGeom prst="rect">
            <a:avLst/>
          </a:prstGeom>
        </p:spPr>
      </p:pic>
      <p:pic>
        <p:nvPicPr>
          <p:cNvPr id="24" name="Picture 69">
            <a:extLst>
              <a:ext uri="{FF2B5EF4-FFF2-40B4-BE49-F238E27FC236}">
                <a16:creationId xmlns:a16="http://schemas.microsoft.com/office/drawing/2014/main" id="{9CF8C989-8DA7-32AB-D461-2C4D162228A3}"/>
              </a:ext>
            </a:extLst>
          </p:cNvPr>
          <p:cNvPicPr>
            <a:picLocks noChangeAspect="1"/>
          </p:cNvPicPr>
          <p:nvPr/>
        </p:nvPicPr>
        <p:blipFill>
          <a:blip r:embed="rId21"/>
          <a:stretch>
            <a:fillRect/>
          </a:stretch>
        </p:blipFill>
        <p:spPr>
          <a:xfrm>
            <a:off x="7322820" y="1584960"/>
            <a:ext cx="746760" cy="731520"/>
          </a:xfrm>
          <a:prstGeom prst="rect">
            <a:avLst/>
          </a:prstGeom>
        </p:spPr>
      </p:pic>
      <p:pic>
        <p:nvPicPr>
          <p:cNvPr id="25" name="Picture 70">
            <a:extLst>
              <a:ext uri="{FF2B5EF4-FFF2-40B4-BE49-F238E27FC236}">
                <a16:creationId xmlns:a16="http://schemas.microsoft.com/office/drawing/2014/main" id="{93610F5C-153E-4915-AF39-6A8B758CEC11}"/>
              </a:ext>
            </a:extLst>
          </p:cNvPr>
          <p:cNvPicPr>
            <a:picLocks noChangeAspect="1"/>
          </p:cNvPicPr>
          <p:nvPr/>
        </p:nvPicPr>
        <p:blipFill>
          <a:blip r:embed="rId22"/>
          <a:stretch>
            <a:fillRect/>
          </a:stretch>
        </p:blipFill>
        <p:spPr>
          <a:xfrm>
            <a:off x="1607820" y="4297679"/>
            <a:ext cx="746760" cy="746760"/>
          </a:xfrm>
          <a:prstGeom prst="rect">
            <a:avLst/>
          </a:prstGeom>
        </p:spPr>
      </p:pic>
      <p:pic>
        <p:nvPicPr>
          <p:cNvPr id="26" name="Picture 71">
            <a:extLst>
              <a:ext uri="{FF2B5EF4-FFF2-40B4-BE49-F238E27FC236}">
                <a16:creationId xmlns:a16="http://schemas.microsoft.com/office/drawing/2014/main" id="{E27D2063-59B3-9941-2462-F281E5341EB2}"/>
              </a:ext>
            </a:extLst>
          </p:cNvPr>
          <p:cNvPicPr>
            <a:picLocks noChangeAspect="1"/>
          </p:cNvPicPr>
          <p:nvPr/>
        </p:nvPicPr>
        <p:blipFill>
          <a:blip r:embed="rId23"/>
          <a:stretch>
            <a:fillRect/>
          </a:stretch>
        </p:blipFill>
        <p:spPr>
          <a:xfrm>
            <a:off x="2651760" y="4297679"/>
            <a:ext cx="731520" cy="746760"/>
          </a:xfrm>
          <a:prstGeom prst="rect">
            <a:avLst/>
          </a:prstGeom>
        </p:spPr>
      </p:pic>
      <p:pic>
        <p:nvPicPr>
          <p:cNvPr id="27" name="Picture 72">
            <a:extLst>
              <a:ext uri="{FF2B5EF4-FFF2-40B4-BE49-F238E27FC236}">
                <a16:creationId xmlns:a16="http://schemas.microsoft.com/office/drawing/2014/main" id="{B03F2458-CC00-D800-5F6A-8C76485685F9}"/>
              </a:ext>
            </a:extLst>
          </p:cNvPr>
          <p:cNvPicPr>
            <a:picLocks noChangeAspect="1"/>
          </p:cNvPicPr>
          <p:nvPr/>
        </p:nvPicPr>
        <p:blipFill>
          <a:blip r:embed="rId24"/>
          <a:stretch>
            <a:fillRect/>
          </a:stretch>
        </p:blipFill>
        <p:spPr>
          <a:xfrm>
            <a:off x="3688079" y="4297679"/>
            <a:ext cx="746760" cy="746760"/>
          </a:xfrm>
          <a:prstGeom prst="rect">
            <a:avLst/>
          </a:prstGeom>
        </p:spPr>
      </p:pic>
      <p:pic>
        <p:nvPicPr>
          <p:cNvPr id="28" name="Picture 73">
            <a:extLst>
              <a:ext uri="{FF2B5EF4-FFF2-40B4-BE49-F238E27FC236}">
                <a16:creationId xmlns:a16="http://schemas.microsoft.com/office/drawing/2014/main" id="{63406056-3519-2872-2C55-22AFEA5B4C36}"/>
              </a:ext>
            </a:extLst>
          </p:cNvPr>
          <p:cNvPicPr>
            <a:picLocks noChangeAspect="1"/>
          </p:cNvPicPr>
          <p:nvPr/>
        </p:nvPicPr>
        <p:blipFill>
          <a:blip r:embed="rId25"/>
          <a:stretch>
            <a:fillRect/>
          </a:stretch>
        </p:blipFill>
        <p:spPr>
          <a:xfrm>
            <a:off x="6278880" y="1569720"/>
            <a:ext cx="746760" cy="746760"/>
          </a:xfrm>
          <a:prstGeom prst="rect">
            <a:avLst/>
          </a:prstGeom>
        </p:spPr>
      </p:pic>
      <p:pic>
        <p:nvPicPr>
          <p:cNvPr id="29" name="Picture 74">
            <a:extLst>
              <a:ext uri="{FF2B5EF4-FFF2-40B4-BE49-F238E27FC236}">
                <a16:creationId xmlns:a16="http://schemas.microsoft.com/office/drawing/2014/main" id="{5E2FF3D0-9E2E-E3A0-8607-18CB225B46C4}"/>
              </a:ext>
            </a:extLst>
          </p:cNvPr>
          <p:cNvPicPr>
            <a:picLocks noChangeAspect="1"/>
          </p:cNvPicPr>
          <p:nvPr/>
        </p:nvPicPr>
        <p:blipFill>
          <a:blip r:embed="rId26"/>
          <a:stretch>
            <a:fillRect/>
          </a:stretch>
        </p:blipFill>
        <p:spPr>
          <a:xfrm>
            <a:off x="8336280" y="1569720"/>
            <a:ext cx="746760" cy="746760"/>
          </a:xfrm>
          <a:prstGeom prst="rect">
            <a:avLst/>
          </a:prstGeom>
        </p:spPr>
      </p:pic>
      <p:sp>
        <p:nvSpPr>
          <p:cNvPr id="30" name="TextBox 75">
            <a:extLst>
              <a:ext uri="{FF2B5EF4-FFF2-40B4-BE49-F238E27FC236}">
                <a16:creationId xmlns:a16="http://schemas.microsoft.com/office/drawing/2014/main" id="{E0EA794C-BCE3-32E5-6B3C-22F0357A40F1}"/>
              </a:ext>
            </a:extLst>
          </p:cNvPr>
          <p:cNvSpPr txBox="1"/>
          <p:nvPr/>
        </p:nvSpPr>
        <p:spPr>
          <a:xfrm>
            <a:off x="1202257" y="2348334"/>
            <a:ext cx="971701" cy="1653609"/>
          </a:xfrm>
          <a:prstGeom prst="rect">
            <a:avLst/>
          </a:prstGeom>
          <a:noFill/>
        </p:spPr>
        <p:txBody>
          <a:bodyPr wrap="square" lIns="0" tIns="0" rIns="0" bIns="0" rtlCol="0">
            <a:spAutoFit/>
          </a:bodyPr>
          <a:lstStyle/>
          <a:p>
            <a:pPr latinLnBrk="0"/>
            <a:r>
              <a:rPr lang="en-US" altLang="zh-CN" sz="1000" b="1" spc="-1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10" dirty="0">
                <a:solidFill>
                  <a:srgbClr val="434747"/>
                </a:solidFill>
                <a:latin typeface="Calibri"/>
                <a:ea typeface="Calibri"/>
              </a:rPr>
              <a:t>EC2</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14"/>
              </a:lnSpc>
            </a:pPr>
            <a:endParaRPr lang="en-US" dirty="0">
              <a:solidFill>
                <a:prstClr val="black"/>
              </a:solidFill>
              <a:latin typeface="Calibri"/>
            </a:endParaRPr>
          </a:p>
          <a:p>
            <a:pPr indent="530424" latinLnBrk="0"/>
            <a:r>
              <a:rPr lang="en-US" altLang="zh-CN" sz="1000" b="1" spc="-20" dirty="0">
                <a:solidFill>
                  <a:srgbClr val="434747"/>
                </a:solidFill>
                <a:latin typeface="Calibri"/>
                <a:ea typeface="Calibri"/>
              </a:rPr>
              <a:t>Ama</a:t>
            </a:r>
            <a:r>
              <a:rPr lang="en-US" altLang="zh-CN" sz="1000" b="1" spc="-10" dirty="0">
                <a:solidFill>
                  <a:srgbClr val="434747"/>
                </a:solidFill>
                <a:latin typeface="Calibri"/>
                <a:ea typeface="Calibri"/>
              </a:rPr>
              <a:t>zon</a:t>
            </a:r>
          </a:p>
          <a:p>
            <a:pPr indent="653487" latinLnBrk="0"/>
            <a:r>
              <a:rPr lang="en-US" altLang="zh-CN" sz="1000" b="1" spc="-5" dirty="0">
                <a:solidFill>
                  <a:srgbClr val="434747"/>
                </a:solidFill>
                <a:latin typeface="Calibri"/>
                <a:ea typeface="Calibri"/>
              </a:rPr>
              <a:t>SES</a:t>
            </a:r>
          </a:p>
        </p:txBody>
      </p:sp>
      <p:sp>
        <p:nvSpPr>
          <p:cNvPr id="31" name="TextBox 76">
            <a:extLst>
              <a:ext uri="{FF2B5EF4-FFF2-40B4-BE49-F238E27FC236}">
                <a16:creationId xmlns:a16="http://schemas.microsoft.com/office/drawing/2014/main" id="{A63E11F8-5F58-CCBD-0DC3-1C27929E4308}"/>
              </a:ext>
            </a:extLst>
          </p:cNvPr>
          <p:cNvSpPr txBox="1"/>
          <p:nvPr/>
        </p:nvSpPr>
        <p:spPr>
          <a:xfrm>
            <a:off x="2164534" y="2347957"/>
            <a:ext cx="938799"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ECR</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97522"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06297" latinLnBrk="0"/>
            <a:r>
              <a:rPr lang="en-US" altLang="zh-CN" sz="1000" b="1" spc="-10" dirty="0">
                <a:solidFill>
                  <a:srgbClr val="434747"/>
                </a:solidFill>
                <a:latin typeface="Calibri"/>
                <a:ea typeface="Calibri"/>
              </a:rPr>
              <a:t>RDS</a:t>
            </a:r>
          </a:p>
        </p:txBody>
      </p:sp>
      <p:sp>
        <p:nvSpPr>
          <p:cNvPr id="32" name="TextBox 77">
            <a:extLst>
              <a:ext uri="{FF2B5EF4-FFF2-40B4-BE49-F238E27FC236}">
                <a16:creationId xmlns:a16="http://schemas.microsoft.com/office/drawing/2014/main" id="{9A05585F-2BF9-AD4B-8B49-BE06CC050884}"/>
              </a:ext>
            </a:extLst>
          </p:cNvPr>
          <p:cNvSpPr txBox="1"/>
          <p:nvPr/>
        </p:nvSpPr>
        <p:spPr>
          <a:xfrm>
            <a:off x="3230688" y="2347957"/>
            <a:ext cx="878636"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ECS</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37359"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469935" latinLnBrk="0"/>
            <a:r>
              <a:rPr lang="en-US" altLang="zh-CN" sz="1000" b="1" spc="-10" dirty="0">
                <a:solidFill>
                  <a:srgbClr val="434747"/>
                </a:solidFill>
                <a:latin typeface="Calibri"/>
                <a:ea typeface="Calibri"/>
              </a:rPr>
              <a:t>Aur</a:t>
            </a:r>
            <a:r>
              <a:rPr lang="en-US" altLang="zh-CN" sz="1000" b="1" dirty="0">
                <a:solidFill>
                  <a:srgbClr val="434747"/>
                </a:solidFill>
                <a:latin typeface="Calibri"/>
                <a:ea typeface="Calibri"/>
              </a:rPr>
              <a:t>ora</a:t>
            </a:r>
          </a:p>
        </p:txBody>
      </p:sp>
      <p:sp>
        <p:nvSpPr>
          <p:cNvPr id="33" name="TextBox 78">
            <a:extLst>
              <a:ext uri="{FF2B5EF4-FFF2-40B4-BE49-F238E27FC236}">
                <a16:creationId xmlns:a16="http://schemas.microsoft.com/office/drawing/2014/main" id="{D22B7A09-F801-D187-6758-B656D613E7B2}"/>
              </a:ext>
            </a:extLst>
          </p:cNvPr>
          <p:cNvSpPr txBox="1"/>
          <p:nvPr/>
        </p:nvSpPr>
        <p:spPr>
          <a:xfrm>
            <a:off x="4307390" y="2349272"/>
            <a:ext cx="889609" cy="1664864"/>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Elastic</a:t>
            </a:r>
          </a:p>
          <a:p>
            <a:pPr indent="50800" latinLnBrk="0"/>
            <a:r>
              <a:rPr lang="en-US" altLang="zh-CN" sz="1000" b="1" spc="-5" dirty="0">
                <a:solidFill>
                  <a:srgbClr val="434747"/>
                </a:solidFill>
                <a:latin typeface="Calibri"/>
                <a:ea typeface="Calibri"/>
              </a:rPr>
              <a:t>Bea</a:t>
            </a:r>
            <a:r>
              <a:rPr lang="en-US" altLang="zh-CN" sz="1000" b="1" dirty="0">
                <a:solidFill>
                  <a:srgbClr val="434747"/>
                </a:solidFill>
                <a:latin typeface="Calibri"/>
                <a:ea typeface="Calibri"/>
              </a:rPr>
              <a:t>nstalk</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366617"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284892" latinLnBrk="0"/>
            <a:r>
              <a:rPr lang="en-US" altLang="zh-CN" sz="1000" b="1" spc="-5" dirty="0">
                <a:solidFill>
                  <a:srgbClr val="434747"/>
                </a:solidFill>
                <a:latin typeface="Calibri"/>
                <a:ea typeface="Calibri"/>
              </a:rPr>
              <a:t>Dynam</a:t>
            </a:r>
            <a:r>
              <a:rPr lang="en-US" altLang="zh-CN" sz="1000" b="1" dirty="0">
                <a:solidFill>
                  <a:srgbClr val="434747"/>
                </a:solidFill>
                <a:latin typeface="Calibri"/>
                <a:ea typeface="Calibri"/>
              </a:rPr>
              <a:t>oDB</a:t>
            </a:r>
          </a:p>
        </p:txBody>
      </p:sp>
      <p:sp>
        <p:nvSpPr>
          <p:cNvPr id="34" name="TextBox 79">
            <a:extLst>
              <a:ext uri="{FF2B5EF4-FFF2-40B4-BE49-F238E27FC236}">
                <a16:creationId xmlns:a16="http://schemas.microsoft.com/office/drawing/2014/main" id="{B7BCDF0A-F15B-2AA4-B92C-51803CF66432}"/>
              </a:ext>
            </a:extLst>
          </p:cNvPr>
          <p:cNvSpPr txBox="1"/>
          <p:nvPr/>
        </p:nvSpPr>
        <p:spPr>
          <a:xfrm>
            <a:off x="5469253" y="2349272"/>
            <a:ext cx="798914" cy="1664864"/>
          </a:xfrm>
          <a:prstGeom prst="rect">
            <a:avLst/>
          </a:prstGeom>
          <a:noFill/>
        </p:spPr>
        <p:txBody>
          <a:bodyPr wrap="square" lIns="0" tIns="0" rIns="0" bIns="0" rtlCol="0">
            <a:spAutoFit/>
          </a:bodyPr>
          <a:lstStyle/>
          <a:p>
            <a:pPr indent="82550"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Lamb</a:t>
            </a:r>
            <a:r>
              <a:rPr lang="en-US" altLang="zh-CN" sz="1000" b="1" dirty="0">
                <a:solidFill>
                  <a:srgbClr val="434747"/>
                </a:solidFill>
                <a:latin typeface="Calibri"/>
                <a:ea typeface="Calibri"/>
              </a:rPr>
              <a:t>da</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27365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90277" latinLnBrk="0"/>
            <a:r>
              <a:rPr lang="en-US" altLang="zh-CN" sz="1000" b="1" spc="-5" dirty="0">
                <a:solidFill>
                  <a:srgbClr val="434747"/>
                </a:solidFill>
                <a:latin typeface="Calibri"/>
                <a:ea typeface="Calibri"/>
              </a:rPr>
              <a:t>Elas</a:t>
            </a:r>
            <a:r>
              <a:rPr lang="en-US" altLang="zh-CN" sz="1000" b="1" dirty="0">
                <a:solidFill>
                  <a:srgbClr val="434747"/>
                </a:solidFill>
                <a:latin typeface="Calibri"/>
                <a:ea typeface="Calibri"/>
              </a:rPr>
              <a:t>tiCache</a:t>
            </a:r>
          </a:p>
        </p:txBody>
      </p:sp>
      <p:sp>
        <p:nvSpPr>
          <p:cNvPr id="35" name="TextBox 80">
            <a:extLst>
              <a:ext uri="{FF2B5EF4-FFF2-40B4-BE49-F238E27FC236}">
                <a16:creationId xmlns:a16="http://schemas.microsoft.com/office/drawing/2014/main" id="{A88DAC6A-899B-AB52-CE5B-1430355346F6}"/>
              </a:ext>
            </a:extLst>
          </p:cNvPr>
          <p:cNvSpPr txBox="1"/>
          <p:nvPr/>
        </p:nvSpPr>
        <p:spPr>
          <a:xfrm>
            <a:off x="6317856" y="2440053"/>
            <a:ext cx="943300" cy="1596076"/>
          </a:xfrm>
          <a:prstGeom prst="rect">
            <a:avLst/>
          </a:prstGeom>
          <a:noFill/>
        </p:spPr>
        <p:txBody>
          <a:bodyPr wrap="square" lIns="0" tIns="0" rIns="0" bIns="0" rtlCol="0">
            <a:spAutoFit/>
          </a:bodyPr>
          <a:lstStyle/>
          <a:p>
            <a:pPr latinLnBrk="0">
              <a:lnSpc>
                <a:spcPct val="101666"/>
              </a:lnSpc>
            </a:pPr>
            <a:r>
              <a:rPr lang="en-US" altLang="zh-CN" sz="1000" b="1" dirty="0">
                <a:solidFill>
                  <a:srgbClr val="434747"/>
                </a:solidFill>
                <a:latin typeface="Calibri"/>
                <a:ea typeface="Calibri"/>
              </a:rPr>
              <a:t>Auto</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Scaling</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939"/>
              </a:lnSpc>
            </a:pPr>
            <a:endParaRPr lang="en-US" dirty="0">
              <a:solidFill>
                <a:prstClr val="black"/>
              </a:solidFill>
              <a:latin typeface="Calibri"/>
            </a:endParaRPr>
          </a:p>
          <a:p>
            <a:pPr indent="50202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12386" latinLnBrk="0"/>
            <a:r>
              <a:rPr lang="en-US" altLang="zh-CN" sz="1000" b="1" spc="-5" dirty="0">
                <a:solidFill>
                  <a:srgbClr val="434747"/>
                </a:solidFill>
                <a:latin typeface="Calibri"/>
                <a:ea typeface="Calibri"/>
              </a:rPr>
              <a:t>SQS</a:t>
            </a:r>
          </a:p>
        </p:txBody>
      </p:sp>
      <p:sp>
        <p:nvSpPr>
          <p:cNvPr id="36" name="TextBox 81">
            <a:extLst>
              <a:ext uri="{FF2B5EF4-FFF2-40B4-BE49-F238E27FC236}">
                <a16:creationId xmlns:a16="http://schemas.microsoft.com/office/drawing/2014/main" id="{3CB449BD-1C7A-68C2-AE5A-DE5FF523827A}"/>
              </a:ext>
            </a:extLst>
          </p:cNvPr>
          <p:cNvSpPr txBox="1"/>
          <p:nvPr/>
        </p:nvSpPr>
        <p:spPr>
          <a:xfrm>
            <a:off x="7585057" y="2387581"/>
            <a:ext cx="347474" cy="154939"/>
          </a:xfrm>
          <a:prstGeom prst="rect">
            <a:avLst/>
          </a:prstGeom>
          <a:noFill/>
        </p:spPr>
        <p:txBody>
          <a:bodyPr wrap="square" lIns="0" tIns="0" rIns="0" bIns="0" rtlCol="0">
            <a:spAutoFit/>
          </a:bodyPr>
          <a:lstStyle/>
          <a:p>
            <a:pPr latinLnBrk="0">
              <a:lnSpc>
                <a:spcPct val="101666"/>
              </a:lnSpc>
            </a:pPr>
            <a:r>
              <a:rPr lang="en-US" altLang="zh-CN" sz="1000" b="1" spc="-10" dirty="0">
                <a:solidFill>
                  <a:srgbClr val="434747"/>
                </a:solidFill>
                <a:latin typeface="Calibri"/>
                <a:ea typeface="Calibri"/>
              </a:rPr>
              <a:t>IAM</a:t>
            </a:r>
          </a:p>
        </p:txBody>
      </p:sp>
      <p:sp>
        <p:nvSpPr>
          <p:cNvPr id="37" name="TextBox 82">
            <a:extLst>
              <a:ext uri="{FF2B5EF4-FFF2-40B4-BE49-F238E27FC236}">
                <a16:creationId xmlns:a16="http://schemas.microsoft.com/office/drawing/2014/main" id="{4589C137-FA2F-09C3-0A46-394ECE35C5C2}"/>
              </a:ext>
            </a:extLst>
          </p:cNvPr>
          <p:cNvSpPr txBox="1"/>
          <p:nvPr/>
        </p:nvSpPr>
        <p:spPr>
          <a:xfrm>
            <a:off x="7853326" y="3708679"/>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11952" latinLnBrk="0"/>
            <a:r>
              <a:rPr lang="en-US" altLang="zh-CN" sz="1000" b="1" spc="-5" dirty="0">
                <a:solidFill>
                  <a:srgbClr val="434747"/>
                </a:solidFill>
                <a:latin typeface="Calibri"/>
                <a:ea typeface="Calibri"/>
              </a:rPr>
              <a:t>SNS</a:t>
            </a:r>
          </a:p>
        </p:txBody>
      </p:sp>
      <p:sp>
        <p:nvSpPr>
          <p:cNvPr id="38" name="TextBox 83">
            <a:extLst>
              <a:ext uri="{FF2B5EF4-FFF2-40B4-BE49-F238E27FC236}">
                <a16:creationId xmlns:a16="http://schemas.microsoft.com/office/drawing/2014/main" id="{5B76D247-3FBF-0C68-E083-238F769DA711}"/>
              </a:ext>
            </a:extLst>
          </p:cNvPr>
          <p:cNvSpPr txBox="1"/>
          <p:nvPr/>
        </p:nvSpPr>
        <p:spPr>
          <a:xfrm>
            <a:off x="8468653" y="2358415"/>
            <a:ext cx="1545773" cy="1503889"/>
          </a:xfrm>
          <a:prstGeom prst="rect">
            <a:avLst/>
          </a:prstGeom>
          <a:noFill/>
        </p:spPr>
        <p:txBody>
          <a:bodyPr wrap="square" lIns="0" tIns="0" rIns="0" bIns="0" rtlCol="0">
            <a:spAutoFit/>
          </a:bodyPr>
          <a:lstStyle/>
          <a:p>
            <a:pPr latinLnBrk="0">
              <a:tabLst>
                <a:tab pos="1104496" algn="l"/>
              </a:tabLst>
            </a:pPr>
            <a:r>
              <a:rPr lang="en-US" altLang="zh-CN" sz="1000" b="1" spc="-44" dirty="0">
                <a:solidFill>
                  <a:srgbClr val="434747"/>
                </a:solidFill>
                <a:latin typeface="Calibri"/>
                <a:ea typeface="Calibri"/>
              </a:rPr>
              <a:t>AWS</a:t>
            </a:r>
            <a:r>
              <a:rPr lang="en-US" altLang="zh-CN" sz="1000" b="1" spc="-20" dirty="0">
                <a:solidFill>
                  <a:srgbClr val="434747"/>
                </a:solidFill>
                <a:latin typeface="Calibri"/>
                <a:ea typeface="宋体" panose="02010600030101010101" pitchFamily="2" charset="-122"/>
                <a:cs typeface="Calibri"/>
              </a:rPr>
              <a:t> </a:t>
            </a:r>
            <a:r>
              <a:rPr lang="en-US" altLang="zh-CN" sz="1000" b="1" spc="-44" dirty="0">
                <a:solidFill>
                  <a:srgbClr val="434747"/>
                </a:solidFill>
                <a:latin typeface="Calibri"/>
                <a:ea typeface="Calibri"/>
              </a:rPr>
              <a:t>KMS	</a:t>
            </a:r>
            <a:r>
              <a:rPr lang="en-US" altLang="zh-CN" sz="1000" b="1" spc="-10" dirty="0">
                <a:solidFill>
                  <a:srgbClr val="434747"/>
                </a:solidFill>
                <a:latin typeface="Calibri"/>
                <a:ea typeface="Calibri"/>
              </a:rPr>
              <a:t>Amazon</a:t>
            </a:r>
          </a:p>
          <a:p>
            <a:pPr indent="1256070" latinLnBrk="0"/>
            <a:r>
              <a:rPr lang="en-US" altLang="zh-CN" sz="1000" b="1" spc="-5" dirty="0">
                <a:solidFill>
                  <a:srgbClr val="434747"/>
                </a:solidFill>
                <a:latin typeface="Calibri"/>
                <a:ea typeface="Calibri"/>
              </a:rPr>
              <a:t>S3</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14"/>
              </a:lnSpc>
            </a:pPr>
            <a:endParaRPr lang="en-US" dirty="0">
              <a:solidFill>
                <a:prstClr val="black"/>
              </a:solidFill>
              <a:latin typeface="Calibri"/>
            </a:endParaRPr>
          </a:p>
          <a:p>
            <a:pPr indent="159277" latinLnBrk="0">
              <a:lnSpc>
                <a:spcPct val="101666"/>
              </a:lnSpc>
            </a:pPr>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Step</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Functions</a:t>
            </a:r>
          </a:p>
        </p:txBody>
      </p:sp>
      <p:sp>
        <p:nvSpPr>
          <p:cNvPr id="39" name="TextBox 84">
            <a:extLst>
              <a:ext uri="{FF2B5EF4-FFF2-40B4-BE49-F238E27FC236}">
                <a16:creationId xmlns:a16="http://schemas.microsoft.com/office/drawing/2014/main" id="{2491580B-B18D-91CF-EB47-D788B3570D08}"/>
              </a:ext>
            </a:extLst>
          </p:cNvPr>
          <p:cNvSpPr txBox="1"/>
          <p:nvPr/>
        </p:nvSpPr>
        <p:spPr>
          <a:xfrm>
            <a:off x="1620751" y="5104663"/>
            <a:ext cx="658827" cy="305457"/>
          </a:xfrm>
          <a:prstGeom prst="rect">
            <a:avLst/>
          </a:prstGeom>
          <a:noFill/>
        </p:spPr>
        <p:txBody>
          <a:bodyPr wrap="square" lIns="0" tIns="0" rIns="0" bIns="0" rtlCol="0">
            <a:spAutoFit/>
          </a:bodyPr>
          <a:lstStyle/>
          <a:p>
            <a:pPr indent="1087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oudWatch</a:t>
            </a:r>
          </a:p>
        </p:txBody>
      </p:sp>
      <p:sp>
        <p:nvSpPr>
          <p:cNvPr id="40" name="TextBox 85">
            <a:extLst>
              <a:ext uri="{FF2B5EF4-FFF2-40B4-BE49-F238E27FC236}">
                <a16:creationId xmlns:a16="http://schemas.microsoft.com/office/drawing/2014/main" id="{DA444CEB-CC04-C253-3DEA-D67C6B725EA7}"/>
              </a:ext>
            </a:extLst>
          </p:cNvPr>
          <p:cNvSpPr txBox="1"/>
          <p:nvPr/>
        </p:nvSpPr>
        <p:spPr>
          <a:xfrm>
            <a:off x="2540595" y="5129048"/>
            <a:ext cx="865456" cy="305457"/>
          </a:xfrm>
          <a:prstGeom prst="rect">
            <a:avLst/>
          </a:prstGeom>
          <a:noFill/>
        </p:spPr>
        <p:txBody>
          <a:bodyPr wrap="square" lIns="0" tIns="0" rIns="0" bIns="0" rtlCol="0">
            <a:spAutoFit/>
          </a:bodyPr>
          <a:lstStyle/>
          <a:p>
            <a:pPr indent="300037"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oudFormation</a:t>
            </a:r>
          </a:p>
        </p:txBody>
      </p:sp>
      <p:sp>
        <p:nvSpPr>
          <p:cNvPr id="41" name="TextBox 86">
            <a:extLst>
              <a:ext uri="{FF2B5EF4-FFF2-40B4-BE49-F238E27FC236}">
                <a16:creationId xmlns:a16="http://schemas.microsoft.com/office/drawing/2014/main" id="{25547B91-7CB7-B65A-6CC6-54CB81C89C8A}"/>
              </a:ext>
            </a:extLst>
          </p:cNvPr>
          <p:cNvSpPr txBox="1"/>
          <p:nvPr/>
        </p:nvSpPr>
        <p:spPr>
          <a:xfrm>
            <a:off x="3777964" y="5129048"/>
            <a:ext cx="548843" cy="305457"/>
          </a:xfrm>
          <a:prstGeom prst="rect">
            <a:avLst/>
          </a:prstGeom>
          <a:noFill/>
        </p:spPr>
        <p:txBody>
          <a:bodyPr wrap="square" lIns="0" tIns="0" rIns="0" bIns="0" rtlCol="0">
            <a:spAutoFit/>
          </a:bodyPr>
          <a:lstStyle/>
          <a:p>
            <a:pPr indent="142049"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oudTrail</a:t>
            </a:r>
          </a:p>
        </p:txBody>
      </p:sp>
      <p:sp>
        <p:nvSpPr>
          <p:cNvPr id="42" name="TextBox 87">
            <a:extLst>
              <a:ext uri="{FF2B5EF4-FFF2-40B4-BE49-F238E27FC236}">
                <a16:creationId xmlns:a16="http://schemas.microsoft.com/office/drawing/2014/main" id="{0D4021C0-E3CA-75B3-4221-71BF99CA2C36}"/>
              </a:ext>
            </a:extLst>
          </p:cNvPr>
          <p:cNvSpPr txBox="1"/>
          <p:nvPr/>
        </p:nvSpPr>
        <p:spPr>
          <a:xfrm>
            <a:off x="4822483" y="5156479"/>
            <a:ext cx="648411"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5" dirty="0">
                <a:solidFill>
                  <a:srgbClr val="434747"/>
                </a:solidFill>
                <a:latin typeface="Calibri"/>
                <a:ea typeface="Calibri"/>
              </a:rPr>
              <a:t>API</a:t>
            </a:r>
          </a:p>
          <a:p>
            <a:pPr indent="83375" latinLnBrk="0"/>
            <a:r>
              <a:rPr lang="en-US" altLang="zh-CN" sz="1000" b="1" spc="-5" dirty="0">
                <a:solidFill>
                  <a:srgbClr val="434747"/>
                </a:solidFill>
                <a:latin typeface="Calibri"/>
                <a:ea typeface="Calibri"/>
              </a:rPr>
              <a:t>Gate</a:t>
            </a:r>
            <a:r>
              <a:rPr lang="en-US" altLang="zh-CN" sz="1000" b="1" dirty="0">
                <a:solidFill>
                  <a:srgbClr val="434747"/>
                </a:solidFill>
                <a:latin typeface="Calibri"/>
                <a:ea typeface="Calibri"/>
              </a:rPr>
              <a:t>way</a:t>
            </a:r>
          </a:p>
        </p:txBody>
      </p:sp>
      <p:sp>
        <p:nvSpPr>
          <p:cNvPr id="43" name="TextBox 88">
            <a:extLst>
              <a:ext uri="{FF2B5EF4-FFF2-40B4-BE49-F238E27FC236}">
                <a16:creationId xmlns:a16="http://schemas.microsoft.com/office/drawing/2014/main" id="{08127209-F4A7-5C61-BD09-7A84C75DAA39}"/>
              </a:ext>
            </a:extLst>
          </p:cNvPr>
          <p:cNvSpPr txBox="1"/>
          <p:nvPr/>
        </p:nvSpPr>
        <p:spPr>
          <a:xfrm>
            <a:off x="5871527" y="5095519"/>
            <a:ext cx="628792"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Elastic</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Load</a:t>
            </a:r>
          </a:p>
          <a:p>
            <a:pPr indent="53975" latinLnBrk="0"/>
            <a:r>
              <a:rPr lang="en-US" altLang="zh-CN" sz="1000" b="1" spc="-5" dirty="0">
                <a:solidFill>
                  <a:srgbClr val="434747"/>
                </a:solidFill>
                <a:latin typeface="Calibri"/>
                <a:ea typeface="Calibri"/>
              </a:rPr>
              <a:t>Bal</a:t>
            </a:r>
            <a:r>
              <a:rPr lang="en-US" altLang="zh-CN" sz="1000" b="1" dirty="0">
                <a:solidFill>
                  <a:srgbClr val="434747"/>
                </a:solidFill>
                <a:latin typeface="Calibri"/>
                <a:ea typeface="Calibri"/>
              </a:rPr>
              <a:t>ancing</a:t>
            </a:r>
          </a:p>
        </p:txBody>
      </p:sp>
      <p:sp>
        <p:nvSpPr>
          <p:cNvPr id="44" name="TextBox 89">
            <a:extLst>
              <a:ext uri="{FF2B5EF4-FFF2-40B4-BE49-F238E27FC236}">
                <a16:creationId xmlns:a16="http://schemas.microsoft.com/office/drawing/2014/main" id="{C042AC26-C63F-8854-B1BB-D1EB1C09F7FD}"/>
              </a:ext>
            </a:extLst>
          </p:cNvPr>
          <p:cNvSpPr txBox="1"/>
          <p:nvPr/>
        </p:nvSpPr>
        <p:spPr>
          <a:xfrm>
            <a:off x="6939796" y="5095519"/>
            <a:ext cx="600033" cy="305457"/>
          </a:xfrm>
          <a:prstGeom prst="rect">
            <a:avLst/>
          </a:prstGeom>
          <a:noFill/>
        </p:spPr>
        <p:txBody>
          <a:bodyPr wrap="square" lIns="0" tIns="0" rIns="0" bIns="0" rtlCol="0">
            <a:spAutoFit/>
          </a:bodyPr>
          <a:lstStyle/>
          <a:p>
            <a:pPr indent="793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oudFront</a:t>
            </a:r>
          </a:p>
        </p:txBody>
      </p:sp>
      <p:sp>
        <p:nvSpPr>
          <p:cNvPr id="45" name="TextBox 90">
            <a:extLst>
              <a:ext uri="{FF2B5EF4-FFF2-40B4-BE49-F238E27FC236}">
                <a16:creationId xmlns:a16="http://schemas.microsoft.com/office/drawing/2014/main" id="{B74346BA-1182-B61F-BC40-F547346C0BA3}"/>
              </a:ext>
            </a:extLst>
          </p:cNvPr>
          <p:cNvSpPr txBox="1"/>
          <p:nvPr/>
        </p:nvSpPr>
        <p:spPr>
          <a:xfrm>
            <a:off x="8057243" y="5107711"/>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30923" latinLnBrk="0"/>
            <a:r>
              <a:rPr lang="en-US" altLang="zh-CN" sz="1000" b="1" spc="-5" dirty="0">
                <a:solidFill>
                  <a:srgbClr val="434747"/>
                </a:solidFill>
                <a:latin typeface="Calibri"/>
                <a:ea typeface="Calibri"/>
              </a:rPr>
              <a:t>K</a:t>
            </a:r>
            <a:r>
              <a:rPr lang="en-US" altLang="zh-CN" sz="1000" b="1" dirty="0">
                <a:solidFill>
                  <a:srgbClr val="434747"/>
                </a:solidFill>
                <a:latin typeface="Calibri"/>
                <a:ea typeface="Calibri"/>
              </a:rPr>
              <a:t>inesis</a:t>
            </a:r>
          </a:p>
        </p:txBody>
      </p:sp>
      <p:sp>
        <p:nvSpPr>
          <p:cNvPr id="46" name="TextBox 91">
            <a:extLst>
              <a:ext uri="{FF2B5EF4-FFF2-40B4-BE49-F238E27FC236}">
                <a16:creationId xmlns:a16="http://schemas.microsoft.com/office/drawing/2014/main" id="{E6B5CEC3-D8FA-EC1D-286D-FAC0678E5E35}"/>
              </a:ext>
            </a:extLst>
          </p:cNvPr>
          <p:cNvSpPr txBox="1"/>
          <p:nvPr/>
        </p:nvSpPr>
        <p:spPr>
          <a:xfrm>
            <a:off x="9083788" y="5095519"/>
            <a:ext cx="486579" cy="305457"/>
          </a:xfrm>
          <a:prstGeom prst="rect">
            <a:avLst/>
          </a:prstGeom>
          <a:noFill/>
        </p:spPr>
        <p:txBody>
          <a:bodyPr wrap="square" lIns="0" tIns="0" rIns="0" bIns="0" rtlCol="0">
            <a:spAutoFit/>
          </a:bodyPr>
          <a:lstStyle/>
          <a:p>
            <a:pPr indent="23050"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dirty="0">
                <a:solidFill>
                  <a:srgbClr val="434747"/>
                </a:solidFill>
                <a:latin typeface="Calibri"/>
                <a:ea typeface="Calibri"/>
              </a:rPr>
              <a:t>Route</a:t>
            </a:r>
            <a:r>
              <a:rPr lang="en-US" altLang="zh-CN" sz="1000" b="1" spc="-10"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53</a:t>
            </a:r>
          </a:p>
        </p:txBody>
      </p:sp>
    </p:spTree>
    <p:extLst>
      <p:ext uri="{BB962C8B-B14F-4D97-AF65-F5344CB8AC3E}">
        <p14:creationId xmlns:p14="http://schemas.microsoft.com/office/powerpoint/2010/main" val="1195624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0">
            <a:extLst>
              <a:ext uri="{FF2B5EF4-FFF2-40B4-BE49-F238E27FC236}">
                <a16:creationId xmlns:a16="http://schemas.microsoft.com/office/drawing/2014/main" id="{21E89700-7C44-4470-17CA-295E01AAB328}"/>
              </a:ext>
            </a:extLst>
          </p:cNvPr>
          <p:cNvPicPr>
            <a:picLocks noChangeAspect="1"/>
          </p:cNvPicPr>
          <p:nvPr/>
        </p:nvPicPr>
        <p:blipFill>
          <a:blip r:embed="rId4"/>
          <a:stretch>
            <a:fillRect/>
          </a:stretch>
        </p:blipFill>
        <p:spPr>
          <a:xfrm>
            <a:off x="8445758" y="4266621"/>
            <a:ext cx="1539490" cy="1539490"/>
          </a:xfrm>
          <a:prstGeom prst="rect">
            <a:avLst/>
          </a:prstGeom>
        </p:spPr>
      </p:pic>
    </p:spTree>
    <p:extLst>
      <p:ext uri="{BB962C8B-B14F-4D97-AF65-F5344CB8AC3E}">
        <p14:creationId xmlns:p14="http://schemas.microsoft.com/office/powerpoint/2010/main" val="3577514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a:xfrm>
            <a:off x="539496" y="1435608"/>
            <a:ext cx="9904984" cy="5335582"/>
          </a:xfrm>
        </p:spPr>
        <p:txBody>
          <a:bodyPr>
            <a:noAutofit/>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버킷에 저장</a:t>
            </a:r>
            <a:endParaRPr lang="en-US" altLang="ko-KR" dirty="0"/>
          </a:p>
          <a:p>
            <a:pPr latinLnBrk="0"/>
            <a:r>
              <a:rPr lang="en-US" altLang="ko-KR" dirty="0"/>
              <a:t>naming: no upper case, no underscore</a:t>
            </a:r>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3A1054-BEBE-C3E6-BBEA-95E73840A92A}"/>
              </a:ext>
            </a:extLst>
          </p:cNvPr>
          <p:cNvSpPr>
            <a:spLocks noGrp="1"/>
          </p:cNvSpPr>
          <p:nvPr>
            <p:ph type="title"/>
          </p:nvPr>
        </p:nvSpPr>
        <p:spPr/>
        <p:txBody>
          <a:bodyPr/>
          <a:lstStyle/>
          <a:p>
            <a:r>
              <a:rPr lang="en-US" altLang="ko-KR" dirty="0"/>
              <a:t>S3</a:t>
            </a:r>
            <a:r>
              <a:rPr lang="ko-KR" altLang="en-US" dirty="0"/>
              <a:t> </a:t>
            </a:r>
            <a:r>
              <a:rPr lang="en-US" altLang="ko-KR" dirty="0"/>
              <a:t>bucket</a:t>
            </a:r>
            <a:endParaRPr lang="ko-KR" altLang="en-US" dirty="0"/>
          </a:p>
        </p:txBody>
      </p:sp>
      <p:sp>
        <p:nvSpPr>
          <p:cNvPr id="3" name="내용 개체 틀 2">
            <a:extLst>
              <a:ext uri="{FF2B5EF4-FFF2-40B4-BE49-F238E27FC236}">
                <a16:creationId xmlns:a16="http://schemas.microsoft.com/office/drawing/2014/main" id="{C769E0F6-AAA6-D1D9-8CEE-CEE65A560D87}"/>
              </a:ext>
            </a:extLst>
          </p:cNvPr>
          <p:cNvSpPr>
            <a:spLocks noGrp="1"/>
          </p:cNvSpPr>
          <p:nvPr>
            <p:ph sz="quarter" idx="10"/>
          </p:nvPr>
        </p:nvSpPr>
        <p:spPr/>
        <p:txBody>
          <a:bodyPr/>
          <a:lstStyle/>
          <a:p>
            <a:r>
              <a:rPr lang="en-US" altLang="ko-KR" dirty="0"/>
              <a:t>File upload</a:t>
            </a:r>
          </a:p>
          <a:p>
            <a:r>
              <a:rPr lang="en-US" altLang="ko-KR" dirty="0"/>
              <a:t>Static web hosting</a:t>
            </a:r>
            <a:endParaRPr lang="ko-KR" altLang="en-US" dirty="0"/>
          </a:p>
        </p:txBody>
      </p:sp>
    </p:spTree>
    <p:extLst>
      <p:ext uri="{BB962C8B-B14F-4D97-AF65-F5344CB8AC3E}">
        <p14:creationId xmlns:p14="http://schemas.microsoft.com/office/powerpoint/2010/main" val="59500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E580CD1-02C6-A563-6E4A-8EC136271360}"/>
              </a:ext>
            </a:extLst>
          </p:cNvPr>
          <p:cNvSpPr>
            <a:spLocks noGrp="1"/>
          </p:cNvSpPr>
          <p:nvPr>
            <p:ph type="title"/>
          </p:nvPr>
        </p:nvSpPr>
        <p:spPr/>
        <p:txBody>
          <a:bodyPr>
            <a:normAutofit/>
          </a:bodyPr>
          <a:lstStyle/>
          <a:p>
            <a:r>
              <a:rPr lang="en-US" altLang="zh-CN" sz="3200" spc="-179" dirty="0">
                <a:solidFill>
                  <a:srgbClr val="434747"/>
                </a:solidFill>
                <a:latin typeface="Times New Roman"/>
                <a:ea typeface="Times New Roman"/>
              </a:rPr>
              <a:t>S3</a:t>
            </a:r>
            <a:r>
              <a:rPr lang="en-US" altLang="zh-CN" sz="3200" spc="-89" dirty="0">
                <a:solidFill>
                  <a:srgbClr val="434747"/>
                </a:solidFill>
                <a:latin typeface="Times New Roman"/>
                <a:cs typeface="Times New Roman"/>
              </a:rPr>
              <a:t> </a:t>
            </a:r>
            <a:r>
              <a:rPr lang="en-US" altLang="zh-CN" sz="3200" spc="-159" dirty="0">
                <a:solidFill>
                  <a:srgbClr val="434747"/>
                </a:solidFill>
                <a:latin typeface="Times New Roman"/>
                <a:ea typeface="Times New Roman"/>
              </a:rPr>
              <a:t>Bucket</a:t>
            </a:r>
            <a:r>
              <a:rPr lang="en-US" altLang="zh-CN" sz="3200" spc="-94" dirty="0">
                <a:solidFill>
                  <a:srgbClr val="434747"/>
                </a:solidFill>
                <a:latin typeface="Times New Roman"/>
                <a:cs typeface="Times New Roman"/>
              </a:rPr>
              <a:t> </a:t>
            </a:r>
            <a:r>
              <a:rPr lang="en-US" altLang="zh-CN" sz="3200" spc="-129" dirty="0">
                <a:solidFill>
                  <a:srgbClr val="434747"/>
                </a:solidFill>
                <a:latin typeface="Times New Roman"/>
                <a:ea typeface="Times New Roman"/>
              </a:rPr>
              <a:t>Policies</a:t>
            </a:r>
            <a:endParaRPr lang="ko-KR" altLang="en-US" dirty="0"/>
          </a:p>
        </p:txBody>
      </p:sp>
      <p:sp>
        <p:nvSpPr>
          <p:cNvPr id="5" name="내용 개체 틀 4">
            <a:extLst>
              <a:ext uri="{FF2B5EF4-FFF2-40B4-BE49-F238E27FC236}">
                <a16:creationId xmlns:a16="http://schemas.microsoft.com/office/drawing/2014/main" id="{92CC26BF-889E-3485-3C38-801779E61533}"/>
              </a:ext>
            </a:extLst>
          </p:cNvPr>
          <p:cNvSpPr>
            <a:spLocks noGrp="1"/>
          </p:cNvSpPr>
          <p:nvPr>
            <p:ph sz="quarter" idx="10"/>
          </p:nvPr>
        </p:nvSpPr>
        <p:spPr>
          <a:xfrm>
            <a:off x="539496" y="1435608"/>
            <a:ext cx="6602084" cy="3977640"/>
          </a:xfrm>
        </p:spPr>
        <p:txBody>
          <a:bodyPr>
            <a:noAutofit/>
          </a:bodyPr>
          <a:lstStyle/>
          <a:p>
            <a:pPr marL="0" indent="0">
              <a:lnSpc>
                <a:spcPct val="100000"/>
              </a:lnSpc>
              <a:buNone/>
            </a:pPr>
            <a:r>
              <a:rPr lang="en-US" altLang="zh-CN" sz="3200" spc="-40" dirty="0">
                <a:solidFill>
                  <a:srgbClr val="434747"/>
                </a:solidFill>
                <a:latin typeface="Times New Roman"/>
                <a:ea typeface="Times New Roman"/>
              </a:rPr>
              <a:t>JSON</a:t>
            </a:r>
            <a:r>
              <a:rPr lang="en-US" altLang="zh-CN" sz="3200" spc="-15" dirty="0">
                <a:solidFill>
                  <a:srgbClr val="434747"/>
                </a:solidFill>
                <a:latin typeface="Times New Roman"/>
                <a:cs typeface="Times New Roman"/>
              </a:rPr>
              <a:t> </a:t>
            </a:r>
            <a:r>
              <a:rPr lang="en-US" altLang="zh-CN" sz="3200" spc="-30" dirty="0">
                <a:solidFill>
                  <a:srgbClr val="434747"/>
                </a:solidFill>
                <a:latin typeface="Times New Roman"/>
                <a:ea typeface="Times New Roman"/>
              </a:rPr>
              <a:t>based</a:t>
            </a:r>
            <a:r>
              <a:rPr lang="en-US" altLang="zh-CN" sz="3200" spc="-20" dirty="0">
                <a:solidFill>
                  <a:srgbClr val="434747"/>
                </a:solidFill>
                <a:latin typeface="Times New Roman"/>
                <a:cs typeface="Times New Roman"/>
              </a:rPr>
              <a:t> </a:t>
            </a:r>
            <a:r>
              <a:rPr lang="en-US" altLang="zh-CN" sz="3200" spc="-30" dirty="0">
                <a:solidFill>
                  <a:srgbClr val="434747"/>
                </a:solidFill>
                <a:latin typeface="Times New Roman"/>
                <a:ea typeface="Times New Roman"/>
              </a:rPr>
              <a:t>policies</a:t>
            </a:r>
          </a:p>
          <a:p>
            <a:pPr marL="685800" lvl="1">
              <a:lnSpc>
                <a:spcPct val="99166"/>
              </a:lnSpc>
            </a:pPr>
            <a:r>
              <a:rPr lang="en-US" altLang="zh-CN" spc="-104" dirty="0">
                <a:solidFill>
                  <a:srgbClr val="434747"/>
                </a:solidFill>
                <a:latin typeface="Arial"/>
                <a:cs typeface="Arial"/>
              </a:rPr>
              <a:t> </a:t>
            </a:r>
            <a:r>
              <a:rPr lang="en-US" altLang="zh-CN" dirty="0">
                <a:solidFill>
                  <a:srgbClr val="434747"/>
                </a:solidFill>
                <a:latin typeface="Times New Roman"/>
                <a:ea typeface="Times New Roman"/>
              </a:rPr>
              <a:t>Resources:</a:t>
            </a:r>
            <a:r>
              <a:rPr lang="en-US" altLang="zh-CN" spc="-94" dirty="0">
                <a:solidFill>
                  <a:srgbClr val="434747"/>
                </a:solidFill>
                <a:latin typeface="Times New Roman"/>
                <a:cs typeface="Times New Roman"/>
              </a:rPr>
              <a:t> </a:t>
            </a:r>
            <a:r>
              <a:rPr lang="en-US" altLang="zh-CN" dirty="0">
                <a:solidFill>
                  <a:srgbClr val="434747"/>
                </a:solidFill>
                <a:latin typeface="Times New Roman"/>
                <a:ea typeface="Times New Roman"/>
              </a:rPr>
              <a:t>buckets</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and</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objects</a:t>
            </a:r>
          </a:p>
          <a:p>
            <a:pPr marL="685800" lvl="1">
              <a:lnSpc>
                <a:spcPct val="97916"/>
              </a:lnSpc>
            </a:pPr>
            <a:r>
              <a:rPr lang="en-US" altLang="zh-CN" spc="-34" dirty="0">
                <a:solidFill>
                  <a:srgbClr val="434747"/>
                </a:solidFill>
                <a:latin typeface="Arial"/>
                <a:cs typeface="Arial"/>
              </a:rPr>
              <a:t> </a:t>
            </a:r>
            <a:r>
              <a:rPr lang="en-US" altLang="zh-CN" spc="-55" dirty="0">
                <a:solidFill>
                  <a:srgbClr val="434747"/>
                </a:solidFill>
                <a:latin typeface="Times New Roman"/>
                <a:ea typeface="Times New Roman"/>
              </a:rPr>
              <a:t>Effect:</a:t>
            </a:r>
            <a:r>
              <a:rPr lang="en-US" altLang="zh-CN" spc="-30" dirty="0">
                <a:solidFill>
                  <a:srgbClr val="434747"/>
                </a:solidFill>
                <a:latin typeface="Times New Roman"/>
                <a:cs typeface="Times New Roman"/>
              </a:rPr>
              <a:t> </a:t>
            </a:r>
            <a:r>
              <a:rPr lang="en-US" altLang="zh-CN" spc="-65" dirty="0">
                <a:solidFill>
                  <a:srgbClr val="434747"/>
                </a:solidFill>
                <a:latin typeface="Times New Roman"/>
                <a:ea typeface="Times New Roman"/>
              </a:rPr>
              <a:t>Allow</a:t>
            </a:r>
            <a:r>
              <a:rPr lang="en-US" altLang="zh-CN" spc="-30" dirty="0">
                <a:solidFill>
                  <a:srgbClr val="434747"/>
                </a:solidFill>
                <a:latin typeface="Times New Roman"/>
                <a:cs typeface="Times New Roman"/>
              </a:rPr>
              <a:t> </a:t>
            </a:r>
            <a:r>
              <a:rPr lang="en-US" altLang="zh-CN" spc="-30" dirty="0">
                <a:solidFill>
                  <a:srgbClr val="434747"/>
                </a:solidFill>
                <a:latin typeface="Times New Roman"/>
                <a:ea typeface="Times New Roman"/>
              </a:rPr>
              <a:t>/</a:t>
            </a:r>
            <a:r>
              <a:rPr lang="en-US" altLang="zh-CN" spc="-40" dirty="0">
                <a:solidFill>
                  <a:srgbClr val="434747"/>
                </a:solidFill>
                <a:latin typeface="Times New Roman"/>
                <a:cs typeface="Times New Roman"/>
              </a:rPr>
              <a:t> </a:t>
            </a:r>
            <a:r>
              <a:rPr lang="en-US" altLang="zh-CN" spc="-75" dirty="0">
                <a:solidFill>
                  <a:srgbClr val="434747"/>
                </a:solidFill>
                <a:latin typeface="Times New Roman"/>
                <a:ea typeface="Times New Roman"/>
              </a:rPr>
              <a:t>Deny</a:t>
            </a:r>
          </a:p>
          <a:p>
            <a:pPr marL="685800" lvl="1">
              <a:lnSpc>
                <a:spcPct val="98333"/>
              </a:lnSpc>
            </a:pPr>
            <a:r>
              <a:rPr lang="en-US" altLang="zh-CN" spc="-164" dirty="0">
                <a:solidFill>
                  <a:srgbClr val="434747"/>
                </a:solidFill>
                <a:latin typeface="Arial"/>
                <a:cs typeface="Arial"/>
              </a:rPr>
              <a:t> </a:t>
            </a:r>
            <a:r>
              <a:rPr lang="en-US" altLang="zh-CN" dirty="0">
                <a:solidFill>
                  <a:srgbClr val="434747"/>
                </a:solidFill>
                <a:latin typeface="Times New Roman"/>
                <a:ea typeface="Times New Roman"/>
              </a:rPr>
              <a:t>Actions:</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Set</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of</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API</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to</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Allow</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or</a:t>
            </a:r>
            <a:r>
              <a:rPr lang="en-US" altLang="zh-CN" spc="-159" dirty="0">
                <a:solidFill>
                  <a:srgbClr val="434747"/>
                </a:solidFill>
                <a:latin typeface="Times New Roman"/>
                <a:cs typeface="Times New Roman"/>
              </a:rPr>
              <a:t> </a:t>
            </a:r>
            <a:r>
              <a:rPr lang="en-US" altLang="zh-CN" dirty="0">
                <a:solidFill>
                  <a:srgbClr val="434747"/>
                </a:solidFill>
                <a:latin typeface="Times New Roman"/>
                <a:ea typeface="Times New Roman"/>
              </a:rPr>
              <a:t>Deny</a:t>
            </a:r>
          </a:p>
          <a:p>
            <a:pPr>
              <a:lnSpc>
                <a:spcPts val="1729"/>
              </a:lnSpc>
            </a:pPr>
            <a:endParaRPr lang="en-US" altLang="ko-KR" dirty="0"/>
          </a:p>
          <a:p>
            <a:endParaRPr lang="ko-KR" altLang="en-US" dirty="0"/>
          </a:p>
        </p:txBody>
      </p:sp>
      <p:sp>
        <p:nvSpPr>
          <p:cNvPr id="6" name="Freeform 3594">
            <a:extLst>
              <a:ext uri="{FF2B5EF4-FFF2-40B4-BE49-F238E27FC236}">
                <a16:creationId xmlns:a16="http://schemas.microsoft.com/office/drawing/2014/main" id="{DB657C88-8551-6307-C5B6-95160119FD93}"/>
              </a:ext>
            </a:extLst>
          </p:cNvPr>
          <p:cNvSpPr/>
          <p:nvPr/>
        </p:nvSpPr>
        <p:spPr>
          <a:xfrm>
            <a:off x="7067550" y="1733550"/>
            <a:ext cx="4464050" cy="3765550"/>
          </a:xfrm>
          <a:custGeom>
            <a:avLst/>
            <a:gdLst>
              <a:gd name="connsiteX0" fmla="*/ 11261 w 4464050"/>
              <a:gd name="connsiteY0" fmla="*/ 8667 h 3765550"/>
              <a:gd name="connsiteX1" fmla="*/ 4464624 w 4464050"/>
              <a:gd name="connsiteY1" fmla="*/ 8667 h 3765550"/>
              <a:gd name="connsiteX2" fmla="*/ 4464624 w 4464050"/>
              <a:gd name="connsiteY2" fmla="*/ 3768666 h 3765550"/>
              <a:gd name="connsiteX3" fmla="*/ 11261 w 4464050"/>
              <a:gd name="connsiteY3" fmla="*/ 3768666 h 3765550"/>
              <a:gd name="connsiteX4" fmla="*/ 11261 w 4464050"/>
              <a:gd name="connsiteY4" fmla="*/ 8667 h 376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050" h="3765550">
                <a:moveTo>
                  <a:pt x="11261" y="8667"/>
                </a:moveTo>
                <a:lnTo>
                  <a:pt x="4464624" y="8667"/>
                </a:lnTo>
                <a:lnTo>
                  <a:pt x="4464624" y="3768666"/>
                </a:lnTo>
                <a:lnTo>
                  <a:pt x="11261" y="3768666"/>
                </a:lnTo>
                <a:lnTo>
                  <a:pt x="11261" y="8667"/>
                </a:lnTo>
                <a:close/>
              </a:path>
            </a:pathLst>
          </a:custGeom>
          <a:solidFill>
            <a:srgbClr val="0000FF">
              <a:alpha val="0"/>
            </a:srgbClr>
          </a:solidFill>
          <a:ln w="9524">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7" name="Picture 3594">
            <a:extLst>
              <a:ext uri="{FF2B5EF4-FFF2-40B4-BE49-F238E27FC236}">
                <a16:creationId xmlns:a16="http://schemas.microsoft.com/office/drawing/2014/main" id="{DF0122E2-57AB-FBB4-690A-3000350C451E}"/>
              </a:ext>
            </a:extLst>
          </p:cNvPr>
          <p:cNvPicPr>
            <a:picLocks noChangeAspect="1"/>
          </p:cNvPicPr>
          <p:nvPr/>
        </p:nvPicPr>
        <p:blipFill>
          <a:blip r:embed="rId2"/>
          <a:stretch>
            <a:fillRect/>
          </a:stretch>
        </p:blipFill>
        <p:spPr>
          <a:xfrm>
            <a:off x="7071359" y="1751330"/>
            <a:ext cx="4465320" cy="4658614"/>
          </a:xfrm>
          <a:prstGeom prst="rect">
            <a:avLst/>
          </a:prstGeom>
        </p:spPr>
      </p:pic>
    </p:spTree>
    <p:extLst>
      <p:ext uri="{BB962C8B-B14F-4D97-AF65-F5344CB8AC3E}">
        <p14:creationId xmlns:p14="http://schemas.microsoft.com/office/powerpoint/2010/main" val="2050700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4974336"/>
          </a:xfrm>
        </p:spPr>
        <p:txBody>
          <a:bodyPr>
            <a:normAutofit/>
          </a:bodyPr>
          <a:lstStyle/>
          <a:p>
            <a:r>
              <a:rPr lang="en-US" altLang="ko" sz="2800" dirty="0">
                <a:latin typeface="맑은 고딕" panose="020B0503020000020004" pitchFamily="50" charset="-127"/>
                <a:ea typeface="맑은 고딕" panose="020B0503020000020004" pitchFamily="50" charset="-127"/>
              </a:rPr>
              <a:t>Bucket</a:t>
            </a:r>
          </a:p>
          <a:p>
            <a:r>
              <a:rPr lang="en-US" altLang="ko" dirty="0">
                <a:latin typeface="맑은 고딕" panose="020B0503020000020004" pitchFamily="50" charset="-127"/>
                <a:ea typeface="맑은 고딕" panose="020B0503020000020004" pitchFamily="50" charset="-127"/>
              </a:rPr>
              <a:t>Permission </a:t>
            </a:r>
            <a:endParaRPr lang="ko" altLang="en-US" b="0" dirty="0">
              <a:latin typeface="맑은 고딕" panose="020B0503020000020004" pitchFamily="50" charset="-127"/>
              <a:ea typeface="맑은 고딕" panose="020B0503020000020004" pitchFamily="50" charset="-127"/>
            </a:endParaRPr>
          </a:p>
          <a:p>
            <a:pPr lvl="1"/>
            <a:r>
              <a:rPr lang="en-US" altLang="ko-KR" sz="2400" dirty="0"/>
              <a:t>Block public access</a:t>
            </a:r>
          </a:p>
          <a:p>
            <a:pPr lvl="1"/>
            <a:r>
              <a:rPr lang="en-US" altLang="ko-KR" sz="2400" dirty="0"/>
              <a:t>Bucket policy</a:t>
            </a:r>
          </a:p>
          <a:p>
            <a:pPr lvl="3"/>
            <a:r>
              <a:rPr lang="en-US" altLang="ko-KR" sz="2400" dirty="0"/>
              <a:t>Edit </a:t>
            </a:r>
            <a:r>
              <a:rPr lang="en-US" altLang="ko-KR" sz="2400" dirty="0">
                <a:sym typeface="Wingdings" panose="05000000000000000000" pitchFamily="2" charset="2"/>
              </a:rPr>
              <a:t> policy generator</a:t>
            </a:r>
            <a:endParaRPr lang="ko-KR" altLang="en-US" sz="2400" dirty="0"/>
          </a:p>
        </p:txBody>
      </p:sp>
    </p:spTree>
    <p:extLst>
      <p:ext uri="{BB962C8B-B14F-4D97-AF65-F5344CB8AC3E}">
        <p14:creationId xmlns:p14="http://schemas.microsoft.com/office/powerpoint/2010/main" val="1326009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3101668"/>
          </a:xfrm>
        </p:spPr>
        <p:txBody>
          <a:bodyPr>
            <a:normAutofit/>
          </a:bodyPr>
          <a:lstStyle/>
          <a:p>
            <a:r>
              <a:rPr lang="en-US" altLang="ko" dirty="0"/>
              <a:t>bucket</a:t>
            </a:r>
          </a:p>
          <a:p>
            <a:r>
              <a:rPr lang="en-US" altLang="ko" dirty="0"/>
              <a:t>create</a:t>
            </a:r>
          </a:p>
          <a:p>
            <a:r>
              <a:rPr lang="en-US" altLang="ko" b="0" dirty="0"/>
              <a:t>open</a:t>
            </a:r>
          </a:p>
          <a:p>
            <a:r>
              <a:rPr lang="en-US" altLang="ko" dirty="0"/>
              <a:t>Object Action </a:t>
            </a:r>
          </a:p>
          <a:p>
            <a:pPr lvl="1"/>
            <a:r>
              <a:rPr lang="en-US" altLang="ko" sz="2400" b="0" dirty="0">
                <a:latin typeface="Arial" panose="020B0604020202020204" pitchFamily="34" charset="0"/>
                <a:cs typeface="Arial" panose="020B0604020202020204" pitchFamily="34" charset="0"/>
              </a:rPr>
              <a:t>Share with a </a:t>
            </a:r>
            <a:r>
              <a:rPr lang="en-US" altLang="ko" sz="2400" b="0" dirty="0" err="1">
                <a:latin typeface="Arial" panose="020B0604020202020204" pitchFamily="34" charset="0"/>
                <a:cs typeface="Arial" panose="020B0604020202020204" pitchFamily="34" charset="0"/>
              </a:rPr>
              <a:t>presigned</a:t>
            </a:r>
            <a:r>
              <a:rPr lang="en-US" altLang="ko" sz="2400" b="0" dirty="0">
                <a:latin typeface="Arial" panose="020B0604020202020204" pitchFamily="34" charset="0"/>
                <a:cs typeface="Arial" panose="020B0604020202020204" pitchFamily="34" charset="0"/>
              </a:rPr>
              <a:t> URL</a:t>
            </a:r>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389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Permission/Security</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5069364"/>
          </a:xfrm>
        </p:spPr>
        <p:txBody>
          <a:bodyPr>
            <a:normAutofit/>
          </a:bodyPr>
          <a:lstStyle/>
          <a:p>
            <a:r>
              <a:rPr lang="en-US" altLang="ko" sz="2800" dirty="0"/>
              <a:t>User-based</a:t>
            </a:r>
          </a:p>
          <a:p>
            <a:pPr lvl="1"/>
            <a:r>
              <a:rPr lang="en-US" altLang="ko" sz="2800" dirty="0">
                <a:latin typeface="Arial" panose="020B0604020202020204" pitchFamily="34" charset="0"/>
                <a:cs typeface="Arial" panose="020B0604020202020204" pitchFamily="34" charset="0"/>
              </a:rPr>
              <a:t>IAM policies</a:t>
            </a:r>
          </a:p>
          <a:p>
            <a:r>
              <a:rPr lang="en-US" altLang="ko" sz="2800" dirty="0"/>
              <a:t>Resource based</a:t>
            </a:r>
          </a:p>
          <a:p>
            <a:pPr lvl="1"/>
            <a:r>
              <a:rPr lang="en-US" altLang="ko" sz="2800" dirty="0">
                <a:latin typeface="Arial" panose="020B0604020202020204" pitchFamily="34" charset="0"/>
                <a:cs typeface="Arial" panose="020B0604020202020204" pitchFamily="34" charset="0"/>
              </a:rPr>
              <a:t>Bucket policy </a:t>
            </a:r>
          </a:p>
          <a:p>
            <a:pPr lvl="1"/>
            <a:r>
              <a:rPr lang="en-US" altLang="ko" sz="2800" dirty="0">
                <a:latin typeface="Arial" panose="020B0604020202020204" pitchFamily="34" charset="0"/>
                <a:cs typeface="Arial" panose="020B0604020202020204" pitchFamily="34" charset="0"/>
              </a:rPr>
              <a:t>ACL (Access Control List) : object, Bucket</a:t>
            </a:r>
          </a:p>
          <a:p>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78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normAutofit/>
          </a:bodyPr>
          <a:lstStyle/>
          <a:p>
            <a:r>
              <a:rPr lang="en-US" altLang="ko-KR" dirty="0"/>
              <a:t>S3</a:t>
            </a:r>
            <a:r>
              <a:rPr lang="ko-KR" altLang="en-US" dirty="0"/>
              <a:t> </a:t>
            </a:r>
            <a:r>
              <a:rPr lang="en-US" altLang="ko-KR" dirty="0"/>
              <a:t>Access - P</a:t>
            </a:r>
            <a:r>
              <a:rPr lang="en-US" altLang="ko" sz="3200" dirty="0">
                <a:latin typeface="맑은 고딕" panose="020B0503020000020004" pitchFamily="50" charset="-127"/>
                <a:ea typeface="맑은 고딕" panose="020B0503020000020004" pitchFamily="50" charset="-127"/>
              </a:rPr>
              <a:t>olicy generator</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21208" y="1236408"/>
            <a:ext cx="10641648" cy="5173536"/>
          </a:xfrm>
        </p:spPr>
        <p:txBody>
          <a:bodyPr>
            <a:normAutofit lnSpcReduction="10000"/>
          </a:bodyPr>
          <a:lstStyle/>
          <a:p>
            <a:r>
              <a:rPr lang="en-US" altLang="ko" dirty="0"/>
              <a:t>step1: select policy type: S3Bucket policy</a:t>
            </a:r>
            <a:endParaRPr lang="ko" altLang="en-US" dirty="0"/>
          </a:p>
          <a:p>
            <a:r>
              <a:rPr lang="en-US" altLang="ko" dirty="0"/>
              <a:t>step2: Add Statements</a:t>
            </a:r>
            <a:endParaRPr lang="ko" altLang="en-US" dirty="0"/>
          </a:p>
          <a:p>
            <a:pPr lvl="1"/>
            <a:r>
              <a:rPr lang="ko" altLang="en-US" sz="2400" dirty="0">
                <a:latin typeface="Arial" panose="020B0604020202020204" pitchFamily="34" charset="0"/>
                <a:cs typeface="Arial" panose="020B0604020202020204" pitchFamily="34" charset="0"/>
              </a:rPr>
              <a:t> </a:t>
            </a:r>
            <a:r>
              <a:rPr lang="en-US" altLang="ko" sz="2400" dirty="0">
                <a:latin typeface="Arial" panose="020B0604020202020204" pitchFamily="34" charset="0"/>
                <a:cs typeface="Arial" panose="020B0604020202020204" pitchFamily="34" charset="0"/>
              </a:rPr>
              <a:t>Effect: Allow</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principal: * //anyone</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AWS service: Amazon S3</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Actions: Get objects</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ARN: arn:aws:s3:::cwbucket3</a:t>
            </a:r>
            <a:r>
              <a:rPr lang="en-US" altLang="ko" sz="2400" b="1" dirty="0">
                <a:solidFill>
                  <a:srgbClr val="FF0000"/>
                </a:solidFill>
                <a:latin typeface="Arial" panose="020B0604020202020204" pitchFamily="34" charset="0"/>
                <a:cs typeface="Arial" panose="020B0604020202020204" pitchFamily="34" charset="0"/>
              </a:rPr>
              <a:t>/*</a:t>
            </a:r>
            <a:r>
              <a:rPr lang="ko" altLang="en-US" sz="2400" b="1" dirty="0">
                <a:solidFill>
                  <a:srgbClr val="FF0000"/>
                </a:solidFill>
                <a:latin typeface="Arial" panose="020B0604020202020204" pitchFamily="34" charset="0"/>
                <a:cs typeface="Arial" panose="020B0604020202020204" pitchFamily="34" charset="0"/>
              </a:rPr>
              <a:t> </a:t>
            </a:r>
            <a:r>
              <a:rPr lang="ko" altLang="en-US" sz="2400" b="0" dirty="0">
                <a:latin typeface="Arial" panose="020B0604020202020204" pitchFamily="34" charset="0"/>
                <a:cs typeface="Arial" panose="020B0604020202020204" pitchFamily="34" charset="0"/>
              </a:rPr>
              <a:t>     </a:t>
            </a:r>
            <a:r>
              <a:rPr lang="en-US" altLang="ko" sz="2400" b="0" dirty="0">
                <a:latin typeface="Arial" panose="020B0604020202020204" pitchFamily="34" charset="0"/>
                <a:cs typeface="Arial" panose="020B0604020202020204" pitchFamily="34" charset="0"/>
              </a:rPr>
              <a:t>//copy S3 bucket ARN (cwbucket2/properties) here</a:t>
            </a:r>
            <a:endParaRPr lang="ko" altLang="en-US" sz="2400" b="0" dirty="0">
              <a:latin typeface="Arial" panose="020B0604020202020204" pitchFamily="34" charset="0"/>
              <a:cs typeface="Arial" panose="020B0604020202020204" pitchFamily="34" charset="0"/>
            </a:endParaRPr>
          </a:p>
          <a:p>
            <a:r>
              <a:rPr lang="en-US" altLang="ko" b="0" dirty="0"/>
              <a:t>add statement</a:t>
            </a:r>
            <a:endParaRPr lang="ko" altLang="en-US" b="0" dirty="0"/>
          </a:p>
          <a:p>
            <a:r>
              <a:rPr lang="en-US" altLang="ko" b="0" dirty="0"/>
              <a:t>generate policy</a:t>
            </a:r>
            <a:endParaRPr lang="ko" altLang="en-US" b="0" dirty="0"/>
          </a:p>
          <a:p>
            <a:endParaRPr lang="ko-KR" altLang="en-US" dirty="0"/>
          </a:p>
        </p:txBody>
      </p:sp>
    </p:spTree>
    <p:extLst>
      <p:ext uri="{BB962C8B-B14F-4D97-AF65-F5344CB8AC3E}">
        <p14:creationId xmlns:p14="http://schemas.microsoft.com/office/powerpoint/2010/main" val="417937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3382E9-4B8D-369B-1C53-40C573E33F9F}"/>
              </a:ext>
            </a:extLst>
          </p:cNvPr>
          <p:cNvSpPr>
            <a:spLocks noGrp="1"/>
          </p:cNvSpPr>
          <p:nvPr>
            <p:ph type="title"/>
          </p:nvPr>
        </p:nvSpPr>
        <p:spPr/>
        <p:txBody>
          <a:bodyPr/>
          <a:lstStyle/>
          <a:p>
            <a:r>
              <a:rPr lang="en-US" altLang="ko-KR" dirty="0"/>
              <a:t>Course</a:t>
            </a:r>
            <a:r>
              <a:rPr lang="ko-KR" altLang="en-US" dirty="0"/>
              <a:t> </a:t>
            </a:r>
            <a:r>
              <a:rPr lang="en-US" altLang="ko-KR" dirty="0"/>
              <a:t>material</a:t>
            </a:r>
            <a:endParaRPr lang="ko-KR" altLang="en-US" dirty="0"/>
          </a:p>
        </p:txBody>
      </p:sp>
      <p:sp>
        <p:nvSpPr>
          <p:cNvPr id="3" name="내용 개체 틀 2">
            <a:extLst>
              <a:ext uri="{FF2B5EF4-FFF2-40B4-BE49-F238E27FC236}">
                <a16:creationId xmlns:a16="http://schemas.microsoft.com/office/drawing/2014/main" id="{B1664CDD-C423-0ED3-A509-604F7EB52128}"/>
              </a:ext>
            </a:extLst>
          </p:cNvPr>
          <p:cNvSpPr>
            <a:spLocks noGrp="1"/>
          </p:cNvSpPr>
          <p:nvPr>
            <p:ph sz="quarter" idx="10"/>
          </p:nvPr>
        </p:nvSpPr>
        <p:spPr>
          <a:xfrm>
            <a:off x="539495" y="1435608"/>
            <a:ext cx="11127785" cy="3977640"/>
          </a:xfrm>
        </p:spPr>
        <p:txBody>
          <a:bodyPr>
            <a:normAutofit/>
          </a:bodyPr>
          <a:lstStyle/>
          <a:p>
            <a:r>
              <a:rPr lang="en-US" altLang="ko-KR" sz="3200" b="1" dirty="0"/>
              <a:t>git clone </a:t>
            </a:r>
            <a:r>
              <a:rPr lang="en-US" altLang="ko-KR" sz="3200" b="1" dirty="0">
                <a:hlinkClick r:id="rId2"/>
              </a:rPr>
              <a:t>https://github.com/cwro777/cloud_lec23.git</a:t>
            </a:r>
            <a:endParaRPr lang="en-US" altLang="ko-KR" sz="3200" b="1" dirty="0"/>
          </a:p>
          <a:p>
            <a:endParaRPr lang="en-US" altLang="ko-KR" sz="3200" b="1" dirty="0"/>
          </a:p>
          <a:p>
            <a:endParaRPr lang="ko-KR" altLang="en-US" sz="3200" b="1" dirty="0"/>
          </a:p>
        </p:txBody>
      </p:sp>
    </p:spTree>
    <p:extLst>
      <p:ext uri="{BB962C8B-B14F-4D97-AF65-F5344CB8AC3E}">
        <p14:creationId xmlns:p14="http://schemas.microsoft.com/office/powerpoint/2010/main" val="412618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63BBCE-7E46-8B30-621A-AA5948A909E2}"/>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a:t>
            </a:r>
            <a:endParaRPr lang="ko-KR" altLang="en-US" dirty="0"/>
          </a:p>
        </p:txBody>
      </p:sp>
      <p:sp>
        <p:nvSpPr>
          <p:cNvPr id="3" name="내용 개체 틀 2">
            <a:extLst>
              <a:ext uri="{FF2B5EF4-FFF2-40B4-BE49-F238E27FC236}">
                <a16:creationId xmlns:a16="http://schemas.microsoft.com/office/drawing/2014/main" id="{04AA5377-2DCB-984F-E313-4E3BA1AC5C2F}"/>
              </a:ext>
            </a:extLst>
          </p:cNvPr>
          <p:cNvSpPr>
            <a:spLocks noGrp="1"/>
          </p:cNvSpPr>
          <p:nvPr>
            <p:ph idx="1"/>
          </p:nvPr>
        </p:nvSpPr>
        <p:spPr>
          <a:xfrm>
            <a:off x="539496" y="1435608"/>
            <a:ext cx="6876288" cy="1993392"/>
          </a:xfrm>
        </p:spPr>
        <p:txBody>
          <a:bodyPr/>
          <a:lstStyle/>
          <a:p>
            <a:r>
              <a:rPr lang="en-US" altLang="ko-KR" dirty="0"/>
              <a:t>S3 object create, remove, restore, replication</a:t>
            </a:r>
          </a:p>
          <a:p>
            <a:r>
              <a:rPr lang="en-US" altLang="ko-KR" dirty="0"/>
              <a:t>S3 events</a:t>
            </a:r>
            <a:endParaRPr lang="ko-KR" altLang="en-US" dirty="0"/>
          </a:p>
        </p:txBody>
      </p:sp>
    </p:spTree>
    <p:extLst>
      <p:ext uri="{BB962C8B-B14F-4D97-AF65-F5344CB8AC3E}">
        <p14:creationId xmlns:p14="http://schemas.microsoft.com/office/powerpoint/2010/main" val="383305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0">
            <a:extLst>
              <a:ext uri="{FF2B5EF4-FFF2-40B4-BE49-F238E27FC236}">
                <a16:creationId xmlns:a16="http://schemas.microsoft.com/office/drawing/2014/main" id="{6DDEAFDE-D9C6-F665-7C7F-1A9C8FDC1C3A}"/>
              </a:ext>
            </a:extLst>
          </p:cNvPr>
          <p:cNvPicPr>
            <a:picLocks noChangeAspect="1"/>
          </p:cNvPicPr>
          <p:nvPr/>
        </p:nvPicPr>
        <p:blipFill>
          <a:blip r:embed="rId2"/>
          <a:stretch>
            <a:fillRect/>
          </a:stretch>
        </p:blipFill>
        <p:spPr>
          <a:xfrm>
            <a:off x="4530435" y="2291987"/>
            <a:ext cx="1192725" cy="1591320"/>
          </a:xfrm>
          <a:prstGeom prst="rect">
            <a:avLst/>
          </a:prstGeom>
        </p:spPr>
      </p:pic>
      <p:pic>
        <p:nvPicPr>
          <p:cNvPr id="3" name="Picture 54">
            <a:extLst>
              <a:ext uri="{FF2B5EF4-FFF2-40B4-BE49-F238E27FC236}">
                <a16:creationId xmlns:a16="http://schemas.microsoft.com/office/drawing/2014/main" id="{A615EA92-22CA-0BFE-F83C-18159238F590}"/>
              </a:ext>
            </a:extLst>
          </p:cNvPr>
          <p:cNvPicPr>
            <a:picLocks noChangeAspect="1"/>
          </p:cNvPicPr>
          <p:nvPr/>
        </p:nvPicPr>
        <p:blipFill>
          <a:blip r:embed="rId3"/>
          <a:stretch>
            <a:fillRect/>
          </a:stretch>
        </p:blipFill>
        <p:spPr>
          <a:xfrm>
            <a:off x="7459980" y="838915"/>
            <a:ext cx="1260371" cy="1286629"/>
          </a:xfrm>
          <a:prstGeom prst="rect">
            <a:avLst/>
          </a:prstGeom>
        </p:spPr>
      </p:pic>
      <p:pic>
        <p:nvPicPr>
          <p:cNvPr id="5" name="Picture 66">
            <a:extLst>
              <a:ext uri="{FF2B5EF4-FFF2-40B4-BE49-F238E27FC236}">
                <a16:creationId xmlns:a16="http://schemas.microsoft.com/office/drawing/2014/main" id="{B4461911-6E4F-D440-5DEC-E8B00E5FA3FF}"/>
              </a:ext>
            </a:extLst>
          </p:cNvPr>
          <p:cNvPicPr>
            <a:picLocks noChangeAspect="1"/>
          </p:cNvPicPr>
          <p:nvPr/>
        </p:nvPicPr>
        <p:blipFill>
          <a:blip r:embed="rId4"/>
          <a:stretch>
            <a:fillRect/>
          </a:stretch>
        </p:blipFill>
        <p:spPr>
          <a:xfrm>
            <a:off x="7444741" y="4869828"/>
            <a:ext cx="1260371" cy="1234649"/>
          </a:xfrm>
          <a:prstGeom prst="rect">
            <a:avLst/>
          </a:prstGeom>
        </p:spPr>
      </p:pic>
      <p:pic>
        <p:nvPicPr>
          <p:cNvPr id="6" name="Picture 65">
            <a:extLst>
              <a:ext uri="{FF2B5EF4-FFF2-40B4-BE49-F238E27FC236}">
                <a16:creationId xmlns:a16="http://schemas.microsoft.com/office/drawing/2014/main" id="{D4562B95-9F61-B057-F2E9-FF834A130C28}"/>
              </a:ext>
            </a:extLst>
          </p:cNvPr>
          <p:cNvPicPr>
            <a:picLocks noChangeAspect="1"/>
          </p:cNvPicPr>
          <p:nvPr/>
        </p:nvPicPr>
        <p:blipFill>
          <a:blip r:embed="rId5"/>
          <a:stretch>
            <a:fillRect/>
          </a:stretch>
        </p:blipFill>
        <p:spPr>
          <a:xfrm>
            <a:off x="7444740" y="2880361"/>
            <a:ext cx="1260372" cy="1234650"/>
          </a:xfrm>
          <a:prstGeom prst="rect">
            <a:avLst/>
          </a:prstGeom>
        </p:spPr>
      </p:pic>
      <p:sp>
        <p:nvSpPr>
          <p:cNvPr id="7" name="TextBox 6">
            <a:extLst>
              <a:ext uri="{FF2B5EF4-FFF2-40B4-BE49-F238E27FC236}">
                <a16:creationId xmlns:a16="http://schemas.microsoft.com/office/drawing/2014/main" id="{072C962C-9DE8-0A4A-E723-3C007318190B}"/>
              </a:ext>
            </a:extLst>
          </p:cNvPr>
          <p:cNvSpPr txBox="1"/>
          <p:nvPr/>
        </p:nvSpPr>
        <p:spPr>
          <a:xfrm>
            <a:off x="3218997" y="2399811"/>
            <a:ext cx="891251" cy="400110"/>
          </a:xfrm>
          <a:prstGeom prst="rect">
            <a:avLst/>
          </a:prstGeom>
          <a:noFill/>
        </p:spPr>
        <p:txBody>
          <a:bodyPr wrap="square" rtlCol="0">
            <a:spAutoFit/>
          </a:bodyPr>
          <a:lstStyle/>
          <a:p>
            <a:r>
              <a:rPr lang="en-US" altLang="ko-KR" sz="2000" b="1" dirty="0"/>
              <a:t>Event</a:t>
            </a:r>
            <a:endParaRPr lang="ko-KR" altLang="en-US" sz="2000" b="1" dirty="0"/>
          </a:p>
        </p:txBody>
      </p:sp>
      <p:sp>
        <p:nvSpPr>
          <p:cNvPr id="8" name="TextBox 7">
            <a:extLst>
              <a:ext uri="{FF2B5EF4-FFF2-40B4-BE49-F238E27FC236}">
                <a16:creationId xmlns:a16="http://schemas.microsoft.com/office/drawing/2014/main" id="{884B3984-1626-14FE-1929-D769393952C1}"/>
              </a:ext>
            </a:extLst>
          </p:cNvPr>
          <p:cNvSpPr txBox="1"/>
          <p:nvPr/>
        </p:nvSpPr>
        <p:spPr>
          <a:xfrm>
            <a:off x="4839043" y="3918474"/>
            <a:ext cx="731520" cy="400110"/>
          </a:xfrm>
          <a:prstGeom prst="rect">
            <a:avLst/>
          </a:prstGeom>
          <a:noFill/>
        </p:spPr>
        <p:txBody>
          <a:bodyPr wrap="square" rtlCol="0">
            <a:spAutoFit/>
          </a:bodyPr>
          <a:lstStyle/>
          <a:p>
            <a:r>
              <a:rPr lang="en-US" altLang="ko-KR" sz="2000" b="1" dirty="0"/>
              <a:t>S3</a:t>
            </a:r>
            <a:endParaRPr lang="ko-KR" altLang="en-US" sz="2000" b="1" dirty="0"/>
          </a:p>
        </p:txBody>
      </p:sp>
      <p:sp>
        <p:nvSpPr>
          <p:cNvPr id="10" name="TextBox 9">
            <a:extLst>
              <a:ext uri="{FF2B5EF4-FFF2-40B4-BE49-F238E27FC236}">
                <a16:creationId xmlns:a16="http://schemas.microsoft.com/office/drawing/2014/main" id="{C68D22EC-FC5F-8465-0212-3F23003557D9}"/>
              </a:ext>
            </a:extLst>
          </p:cNvPr>
          <p:cNvSpPr txBox="1"/>
          <p:nvPr/>
        </p:nvSpPr>
        <p:spPr>
          <a:xfrm>
            <a:off x="7475936" y="2257246"/>
            <a:ext cx="1197980" cy="400110"/>
          </a:xfrm>
          <a:prstGeom prst="rect">
            <a:avLst/>
          </a:prstGeom>
          <a:noFill/>
        </p:spPr>
        <p:txBody>
          <a:bodyPr wrap="square" rtlCol="0">
            <a:spAutoFit/>
          </a:bodyPr>
          <a:lstStyle/>
          <a:p>
            <a:r>
              <a:rPr lang="en-US" altLang="ko-KR" sz="2000" b="1" dirty="0"/>
              <a:t>Lambda</a:t>
            </a:r>
            <a:endParaRPr lang="ko-KR" altLang="en-US" sz="2000" b="1" dirty="0"/>
          </a:p>
        </p:txBody>
      </p:sp>
      <p:sp>
        <p:nvSpPr>
          <p:cNvPr id="11" name="TextBox 10">
            <a:extLst>
              <a:ext uri="{FF2B5EF4-FFF2-40B4-BE49-F238E27FC236}">
                <a16:creationId xmlns:a16="http://schemas.microsoft.com/office/drawing/2014/main" id="{87B23404-24C5-54A4-2726-A2A01339B082}"/>
              </a:ext>
            </a:extLst>
          </p:cNvPr>
          <p:cNvSpPr txBox="1"/>
          <p:nvPr/>
        </p:nvSpPr>
        <p:spPr>
          <a:xfrm>
            <a:off x="7661572" y="6255611"/>
            <a:ext cx="731520" cy="400110"/>
          </a:xfrm>
          <a:prstGeom prst="rect">
            <a:avLst/>
          </a:prstGeom>
          <a:noFill/>
        </p:spPr>
        <p:txBody>
          <a:bodyPr wrap="square" rtlCol="0">
            <a:spAutoFit/>
          </a:bodyPr>
          <a:lstStyle/>
          <a:p>
            <a:r>
              <a:rPr lang="en-US" altLang="ko-KR" sz="2000" b="1" dirty="0"/>
              <a:t>SNS</a:t>
            </a:r>
            <a:endParaRPr lang="ko-KR" altLang="en-US" sz="2000" b="1" dirty="0"/>
          </a:p>
        </p:txBody>
      </p:sp>
      <p:sp>
        <p:nvSpPr>
          <p:cNvPr id="12" name="TextBox 11">
            <a:extLst>
              <a:ext uri="{FF2B5EF4-FFF2-40B4-BE49-F238E27FC236}">
                <a16:creationId xmlns:a16="http://schemas.microsoft.com/office/drawing/2014/main" id="{302AB82B-0A20-CC6A-ABEA-655D60AA5F33}"/>
              </a:ext>
            </a:extLst>
          </p:cNvPr>
          <p:cNvSpPr txBox="1"/>
          <p:nvPr/>
        </p:nvSpPr>
        <p:spPr>
          <a:xfrm>
            <a:off x="7724405" y="4318584"/>
            <a:ext cx="731520" cy="400110"/>
          </a:xfrm>
          <a:prstGeom prst="rect">
            <a:avLst/>
          </a:prstGeom>
          <a:noFill/>
        </p:spPr>
        <p:txBody>
          <a:bodyPr wrap="square" rtlCol="0">
            <a:spAutoFit/>
          </a:bodyPr>
          <a:lstStyle/>
          <a:p>
            <a:r>
              <a:rPr lang="en-US" altLang="ko-KR" sz="2000" b="1" dirty="0"/>
              <a:t>SQS</a:t>
            </a:r>
            <a:endParaRPr lang="ko-KR" altLang="en-US" sz="2000" b="1" dirty="0"/>
          </a:p>
        </p:txBody>
      </p:sp>
      <p:sp>
        <p:nvSpPr>
          <p:cNvPr id="14" name="TextBox 13">
            <a:extLst>
              <a:ext uri="{FF2B5EF4-FFF2-40B4-BE49-F238E27FC236}">
                <a16:creationId xmlns:a16="http://schemas.microsoft.com/office/drawing/2014/main" id="{C7429535-1EC7-8752-FFCA-391CD3DBF846}"/>
              </a:ext>
            </a:extLst>
          </p:cNvPr>
          <p:cNvSpPr txBox="1"/>
          <p:nvPr/>
        </p:nvSpPr>
        <p:spPr>
          <a:xfrm>
            <a:off x="5636871" y="2974693"/>
            <a:ext cx="65" cy="276999"/>
          </a:xfrm>
          <a:prstGeom prst="rect">
            <a:avLst/>
          </a:prstGeom>
          <a:noFill/>
        </p:spPr>
        <p:txBody>
          <a:bodyPr wrap="none" lIns="0" tIns="0" rIns="0" bIns="0" rtlCol="0">
            <a:spAutoFit/>
          </a:bodyPr>
          <a:lstStyle/>
          <a:p>
            <a:endParaRPr lang="ko-KR" altLang="en-US" dirty="0"/>
          </a:p>
        </p:txBody>
      </p:sp>
      <p:cxnSp>
        <p:nvCxnSpPr>
          <p:cNvPr id="16" name="직선 화살표 연결선 15">
            <a:extLst>
              <a:ext uri="{FF2B5EF4-FFF2-40B4-BE49-F238E27FC236}">
                <a16:creationId xmlns:a16="http://schemas.microsoft.com/office/drawing/2014/main" id="{491AF8D3-89BE-0484-0A2D-B22651BD78D9}"/>
              </a:ext>
            </a:extLst>
          </p:cNvPr>
          <p:cNvCxnSpPr/>
          <p:nvPr/>
        </p:nvCxnSpPr>
        <p:spPr>
          <a:xfrm>
            <a:off x="3048972" y="2974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F875B36-EDBD-1914-6DE8-0A5A75660718}"/>
              </a:ext>
            </a:extLst>
          </p:cNvPr>
          <p:cNvCxnSpPr>
            <a:cxnSpLocks/>
          </p:cNvCxnSpPr>
          <p:nvPr/>
        </p:nvCxnSpPr>
        <p:spPr>
          <a:xfrm rot="-2700000">
            <a:off x="5840036" y="2006006"/>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F724126-A0AE-B352-22F9-D9F0EADAC912}"/>
              </a:ext>
            </a:extLst>
          </p:cNvPr>
          <p:cNvCxnSpPr/>
          <p:nvPr/>
        </p:nvCxnSpPr>
        <p:spPr>
          <a:xfrm>
            <a:off x="5879043" y="3136867"/>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D7097D1-6B18-2755-6E5B-68DA9E04BD40}"/>
              </a:ext>
            </a:extLst>
          </p:cNvPr>
          <p:cNvCxnSpPr>
            <a:cxnSpLocks/>
          </p:cNvCxnSpPr>
          <p:nvPr/>
        </p:nvCxnSpPr>
        <p:spPr>
          <a:xfrm rot="2700000">
            <a:off x="5879044" y="4718694"/>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B0D331-C3DD-92BC-911E-961E5216987E}"/>
              </a:ext>
            </a:extLst>
          </p:cNvPr>
          <p:cNvSpPr txBox="1"/>
          <p:nvPr/>
        </p:nvSpPr>
        <p:spPr>
          <a:xfrm>
            <a:off x="1343891" y="429491"/>
            <a:ext cx="4932218" cy="584775"/>
          </a:xfrm>
          <a:prstGeom prst="rect">
            <a:avLst/>
          </a:prstGeom>
          <a:noFill/>
        </p:spPr>
        <p:txBody>
          <a:bodyPr wrap="square" rtlCol="0">
            <a:spAutoFit/>
          </a:bodyPr>
          <a:lstStyle/>
          <a:p>
            <a:r>
              <a:rPr lang="en-US" altLang="ko-KR" sz="3200" b="1" dirty="0"/>
              <a:t>S3 Event Notification</a:t>
            </a:r>
            <a:endParaRPr lang="ko-KR" altLang="en-US" sz="3200" b="1" dirty="0"/>
          </a:p>
        </p:txBody>
      </p:sp>
    </p:spTree>
    <p:extLst>
      <p:ext uri="{BB962C8B-B14F-4D97-AF65-F5344CB8AC3E}">
        <p14:creationId xmlns:p14="http://schemas.microsoft.com/office/powerpoint/2010/main" val="4011803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 : SQS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632093" y="1250412"/>
            <a:ext cx="10641648" cy="5416606"/>
          </a:xfrm>
        </p:spPr>
        <p:txBody>
          <a:bodyPr>
            <a:normAutofit/>
          </a:bodyPr>
          <a:lstStyle/>
          <a:p>
            <a:r>
              <a:rPr lang="en-US" altLang="ko" sz="2000" dirty="0">
                <a:latin typeface="맑은 고딕" panose="020B0503020000020004" pitchFamily="50" charset="-127"/>
                <a:ea typeface="맑은 고딕" panose="020B0503020000020004" pitchFamily="50" charset="-127"/>
              </a:rPr>
              <a:t>s3 bucket -&gt; Properties  -&gt; create event notification</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create SQS</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Unknown error ==&gt;SQS </a:t>
            </a:r>
            <a:r>
              <a:rPr lang="ko-KR" altLang="en-US" sz="2000" dirty="0">
                <a:latin typeface="맑은 고딕" panose="020B0503020000020004" pitchFamily="50" charset="-127"/>
                <a:ea typeface="맑은 고딕" panose="020B0503020000020004" pitchFamily="50" charset="-127"/>
              </a:rPr>
              <a:t>대기열이 </a:t>
            </a:r>
            <a:r>
              <a:rPr lang="en-US" altLang="ko-KR" sz="2000" dirty="0">
                <a:latin typeface="맑은 고딕" panose="020B0503020000020004" pitchFamily="50" charset="-127"/>
                <a:ea typeface="맑은 고딕" panose="020B0503020000020004" pitchFamily="50" charset="-127"/>
              </a:rPr>
              <a:t>S3 bucket </a:t>
            </a:r>
            <a:r>
              <a:rPr lang="ko-KR" altLang="en-US" sz="2000" dirty="0">
                <a:latin typeface="맑은 고딕" panose="020B0503020000020004" pitchFamily="50" charset="-127"/>
                <a:ea typeface="맑은 고딕" panose="020B0503020000020004" pitchFamily="50" charset="-127"/>
              </a:rPr>
              <a:t>메세지를 수락하지 않기 때문</a:t>
            </a:r>
            <a:endParaRPr lang="en-US" altLang="ko-KR" sz="2000" dirty="0">
              <a:latin typeface="맑은 고딕" panose="020B0503020000020004" pitchFamily="50" charset="-127"/>
              <a:ea typeface="맑은 고딕" panose="020B0503020000020004" pitchFamily="50" charset="-127"/>
            </a:endParaRPr>
          </a:p>
          <a:p>
            <a:r>
              <a:rPr lang="en-US" altLang="ko-KR" sz="2000" dirty="0">
                <a:latin typeface="맑은 고딕" panose="020B0503020000020004" pitchFamily="50" charset="-127"/>
                <a:ea typeface="맑은 고딕" panose="020B0503020000020004" pitchFamily="50" charset="-127"/>
              </a:rPr>
              <a:t>update SQS Access policy</a:t>
            </a:r>
            <a:endParaRPr lang="ko-KR" altLang="en-US" sz="2000"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SQS -&gt; Access policy -&gt; edit</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policy generator</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 action: </a:t>
            </a:r>
            <a:r>
              <a:rPr lang="en-US" altLang="ko-KR" dirty="0" err="1">
                <a:latin typeface="맑은 고딕" panose="020B0503020000020004" pitchFamily="50" charset="-127"/>
                <a:ea typeface="맑은 고딕" panose="020B0503020000020004" pitchFamily="50" charset="-127"/>
              </a:rPr>
              <a:t>sendmessage</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-ARN: SQS Access policy -&gt; Resource: </a:t>
            </a:r>
            <a:r>
              <a:rPr lang="en-US" altLang="ko-KR" dirty="0" err="1">
                <a:latin typeface="맑은 고딕" panose="020B0503020000020004" pitchFamily="50" charset="-127"/>
                <a:ea typeface="맑은 고딕" panose="020B0503020000020004" pitchFamily="50" charset="-127"/>
              </a:rPr>
              <a:t>arn</a:t>
            </a:r>
            <a:r>
              <a:rPr lang="en-US" altLang="ko-KR" dirty="0">
                <a:latin typeface="맑은 고딕" panose="020B0503020000020004" pitchFamily="50" charset="-127"/>
                <a:ea typeface="맑은 고딕" panose="020B0503020000020004" pitchFamily="50" charset="-127"/>
              </a:rPr>
              <a:t> *****</a:t>
            </a:r>
          </a:p>
          <a:p>
            <a:r>
              <a:rPr lang="en-US" altLang="ko-KR" sz="2000" dirty="0">
                <a:latin typeface="맑은 고딕" panose="020B0503020000020004" pitchFamily="50" charset="-127"/>
                <a:ea typeface="맑은 고딕" panose="020B0503020000020004" pitchFamily="50" charset="-127"/>
              </a:rPr>
              <a:t>SQS</a:t>
            </a:r>
            <a:endParaRPr lang="ko-KR" altLang="en-US" sz="2000" dirty="0">
              <a:latin typeface="맑은 고딕" panose="020B0503020000020004" pitchFamily="50" charset="-127"/>
              <a:ea typeface="맑은 고딕" panose="020B0503020000020004" pitchFamily="50" charset="-127"/>
            </a:endParaRPr>
          </a:p>
          <a:p>
            <a:r>
              <a:rPr lang="en-US" altLang="ko-KR" sz="2000" dirty="0">
                <a:latin typeface="맑은 고딕" panose="020B0503020000020004" pitchFamily="50" charset="-127"/>
                <a:ea typeface="맑은 고딕" panose="020B0503020000020004" pitchFamily="50" charset="-127"/>
              </a:rPr>
              <a:t>send and receive message  --&gt; poll for messages : check-</a:t>
            </a:r>
            <a:endParaRPr lang="ko" altLang="en-US" sz="20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51609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CloudFront</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Cache server + CDN (content delivery Network)</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56">
            <a:extLst>
              <a:ext uri="{FF2B5EF4-FFF2-40B4-BE49-F238E27FC236}">
                <a16:creationId xmlns:a16="http://schemas.microsoft.com/office/drawing/2014/main" id="{4DF44DD8-8E14-08D3-9E5D-A1C159447E4F}"/>
              </a:ext>
            </a:extLst>
          </p:cNvPr>
          <p:cNvPicPr>
            <a:picLocks noChangeAspect="1"/>
          </p:cNvPicPr>
          <p:nvPr/>
        </p:nvPicPr>
        <p:blipFill>
          <a:blip r:embed="rId4"/>
          <a:stretch>
            <a:fillRect/>
          </a:stretch>
        </p:blipFill>
        <p:spPr>
          <a:xfrm>
            <a:off x="3415309" y="3641868"/>
            <a:ext cx="1332921" cy="1332921"/>
          </a:xfrm>
          <a:prstGeom prst="rect">
            <a:avLst/>
          </a:prstGeom>
        </p:spPr>
      </p:pic>
    </p:spTree>
    <p:extLst>
      <p:ext uri="{BB962C8B-B14F-4D97-AF65-F5344CB8AC3E}">
        <p14:creationId xmlns:p14="http://schemas.microsoft.com/office/powerpoint/2010/main" val="493599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CDN (Content delivery Network)</a:t>
            </a:r>
          </a:p>
          <a:p>
            <a:r>
              <a:rPr lang="en-US" altLang="ko" sz="2400" dirty="0">
                <a:latin typeface="Arial" panose="020B0604020202020204" pitchFamily="34" charset="0"/>
              </a:rPr>
              <a:t>Content is cached at the edge</a:t>
            </a:r>
          </a:p>
          <a:p>
            <a:r>
              <a:rPr lang="en-US" altLang="ko" sz="2400" dirty="0">
                <a:latin typeface="Arial" panose="020B0604020202020204" pitchFamily="34" charset="0"/>
              </a:rPr>
              <a:t>216 edge </a:t>
            </a:r>
            <a:r>
              <a:rPr lang="en-US" altLang="ko" sz="2400" dirty="0" err="1">
                <a:latin typeface="Arial" panose="020B0604020202020204" pitchFamily="34" charset="0"/>
              </a:rPr>
              <a:t>locatios</a:t>
            </a:r>
            <a:endParaRPr lang="en-US" altLang="ko" sz="2400" dirty="0">
              <a:latin typeface="Arial" panose="020B0604020202020204" pitchFamily="34" charset="0"/>
            </a:endParaRPr>
          </a:p>
          <a:p>
            <a:r>
              <a:rPr lang="en-US" altLang="ko" sz="2400" dirty="0">
                <a:latin typeface="Arial" panose="020B0604020202020204" pitchFamily="34" charset="0"/>
              </a:rPr>
              <a:t>DDoS protection</a:t>
            </a:r>
          </a:p>
          <a:p>
            <a:pPr lvl="1"/>
            <a:r>
              <a:rPr lang="en-US" altLang="ko" sz="2000" dirty="0">
                <a:latin typeface="Arial" panose="020B0604020202020204" pitchFamily="34" charset="0"/>
              </a:rPr>
              <a:t>Worldwide, integration with shield, web application firewall</a:t>
            </a:r>
            <a:endParaRPr lang="ko" altLang="en-US" sz="20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3882708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4B802B-998D-05E8-8A04-F6CA0E583BA1}"/>
              </a:ext>
            </a:extLst>
          </p:cNvPr>
          <p:cNvSpPr>
            <a:spLocks noGrp="1"/>
          </p:cNvSpPr>
          <p:nvPr>
            <p:ph type="title"/>
          </p:nvPr>
        </p:nvSpPr>
        <p:spPr/>
        <p:txBody>
          <a:bodyPr/>
          <a:lstStyle/>
          <a:p>
            <a:r>
              <a:rPr lang="en-US" altLang="ko-KR" dirty="0"/>
              <a:t>CloudFront</a:t>
            </a:r>
            <a:endParaRPr lang="ko-KR" altLang="en-US" dirty="0"/>
          </a:p>
        </p:txBody>
      </p:sp>
      <p:sp>
        <p:nvSpPr>
          <p:cNvPr id="5" name="내용 개체 틀 4">
            <a:extLst>
              <a:ext uri="{FF2B5EF4-FFF2-40B4-BE49-F238E27FC236}">
                <a16:creationId xmlns:a16="http://schemas.microsoft.com/office/drawing/2014/main" id="{F9EB4007-BFA4-1D0B-BB1F-A4F524BE9919}"/>
              </a:ext>
            </a:extLst>
          </p:cNvPr>
          <p:cNvSpPr>
            <a:spLocks noGrp="1"/>
          </p:cNvSpPr>
          <p:nvPr>
            <p:ph sz="quarter" idx="10"/>
          </p:nvPr>
        </p:nvSpPr>
        <p:spPr>
          <a:xfrm>
            <a:off x="539496" y="1435607"/>
            <a:ext cx="9904984" cy="5145301"/>
          </a:xfrm>
        </p:spPr>
        <p:txBody>
          <a:bodyPr/>
          <a:lstStyle/>
          <a:p>
            <a:r>
              <a:rPr lang="en-US" altLang="ko-KR" dirty="0"/>
              <a:t>origin</a:t>
            </a:r>
          </a:p>
          <a:p>
            <a:r>
              <a:rPr lang="en-US" altLang="ko-KR" dirty="0"/>
              <a:t>distribution</a:t>
            </a:r>
            <a:endParaRPr lang="ko-KR" altLang="en-US" dirty="0"/>
          </a:p>
        </p:txBody>
      </p:sp>
      <p:pic>
        <p:nvPicPr>
          <p:cNvPr id="2" name="Picture 50">
            <a:extLst>
              <a:ext uri="{FF2B5EF4-FFF2-40B4-BE49-F238E27FC236}">
                <a16:creationId xmlns:a16="http://schemas.microsoft.com/office/drawing/2014/main" id="{D47E62BA-D561-FA9F-9113-CBA316EF200E}"/>
              </a:ext>
            </a:extLst>
          </p:cNvPr>
          <p:cNvPicPr>
            <a:picLocks noChangeAspect="1"/>
          </p:cNvPicPr>
          <p:nvPr/>
        </p:nvPicPr>
        <p:blipFill>
          <a:blip r:embed="rId2"/>
          <a:stretch>
            <a:fillRect/>
          </a:stretch>
        </p:blipFill>
        <p:spPr>
          <a:xfrm>
            <a:off x="6567250" y="3158836"/>
            <a:ext cx="1662151" cy="1211000"/>
          </a:xfrm>
          <a:prstGeom prst="rect">
            <a:avLst/>
          </a:prstGeom>
        </p:spPr>
      </p:pic>
      <p:pic>
        <p:nvPicPr>
          <p:cNvPr id="3" name="Picture 56">
            <a:extLst>
              <a:ext uri="{FF2B5EF4-FFF2-40B4-BE49-F238E27FC236}">
                <a16:creationId xmlns:a16="http://schemas.microsoft.com/office/drawing/2014/main" id="{1F7585D4-880A-1BCB-6BF6-C9AECB5A2ADC}"/>
              </a:ext>
            </a:extLst>
          </p:cNvPr>
          <p:cNvPicPr>
            <a:picLocks noChangeAspect="1"/>
          </p:cNvPicPr>
          <p:nvPr/>
        </p:nvPicPr>
        <p:blipFill>
          <a:blip r:embed="rId3"/>
          <a:stretch>
            <a:fillRect/>
          </a:stretch>
        </p:blipFill>
        <p:spPr>
          <a:xfrm>
            <a:off x="3918898" y="3036915"/>
            <a:ext cx="1332921" cy="1332921"/>
          </a:xfrm>
          <a:prstGeom prst="rect">
            <a:avLst/>
          </a:prstGeom>
        </p:spPr>
      </p:pic>
      <p:sp>
        <p:nvSpPr>
          <p:cNvPr id="6" name="TextBox 5">
            <a:extLst>
              <a:ext uri="{FF2B5EF4-FFF2-40B4-BE49-F238E27FC236}">
                <a16:creationId xmlns:a16="http://schemas.microsoft.com/office/drawing/2014/main" id="{7ADD6A08-C6D5-4975-E340-6FD4585A394E}"/>
              </a:ext>
            </a:extLst>
          </p:cNvPr>
          <p:cNvSpPr txBox="1"/>
          <p:nvPr/>
        </p:nvSpPr>
        <p:spPr>
          <a:xfrm>
            <a:off x="6705599" y="4717307"/>
            <a:ext cx="2493819" cy="954107"/>
          </a:xfrm>
          <a:prstGeom prst="rect">
            <a:avLst/>
          </a:prstGeom>
          <a:noFill/>
        </p:spPr>
        <p:txBody>
          <a:bodyPr wrap="square" rtlCol="0">
            <a:spAutoFit/>
          </a:bodyPr>
          <a:lstStyle/>
          <a:p>
            <a:r>
              <a:rPr lang="en-US" altLang="ko-KR" sz="2800" b="1" dirty="0"/>
              <a:t>origin</a:t>
            </a:r>
          </a:p>
          <a:p>
            <a:r>
              <a:rPr lang="en-US" altLang="ko-KR" sz="2800" b="1" dirty="0"/>
              <a:t>-web server</a:t>
            </a:r>
            <a:endParaRPr lang="ko-KR" altLang="en-US" sz="2800" b="1" dirty="0"/>
          </a:p>
        </p:txBody>
      </p:sp>
      <p:sp>
        <p:nvSpPr>
          <p:cNvPr id="7" name="TextBox 6">
            <a:extLst>
              <a:ext uri="{FF2B5EF4-FFF2-40B4-BE49-F238E27FC236}">
                <a16:creationId xmlns:a16="http://schemas.microsoft.com/office/drawing/2014/main" id="{2927F37E-2021-4E58-9190-1EBB6AED3942}"/>
              </a:ext>
            </a:extLst>
          </p:cNvPr>
          <p:cNvSpPr txBox="1"/>
          <p:nvPr/>
        </p:nvSpPr>
        <p:spPr>
          <a:xfrm>
            <a:off x="3796145" y="4717307"/>
            <a:ext cx="2493819" cy="954107"/>
          </a:xfrm>
          <a:prstGeom prst="rect">
            <a:avLst/>
          </a:prstGeom>
          <a:noFill/>
        </p:spPr>
        <p:txBody>
          <a:bodyPr wrap="square" rtlCol="0">
            <a:spAutoFit/>
          </a:bodyPr>
          <a:lstStyle/>
          <a:p>
            <a:r>
              <a:rPr lang="en-US" altLang="ko-KR" sz="2800" b="1" dirty="0"/>
              <a:t>distribution</a:t>
            </a:r>
          </a:p>
          <a:p>
            <a:r>
              <a:rPr lang="en-US" altLang="ko-KR" sz="2800" b="1" dirty="0"/>
              <a:t>-web server</a:t>
            </a:r>
            <a:endParaRPr lang="ko-KR" altLang="en-US" sz="2800" b="1" dirty="0"/>
          </a:p>
        </p:txBody>
      </p:sp>
      <p:sp>
        <p:nvSpPr>
          <p:cNvPr id="8" name="TextBox 7">
            <a:extLst>
              <a:ext uri="{FF2B5EF4-FFF2-40B4-BE49-F238E27FC236}">
                <a16:creationId xmlns:a16="http://schemas.microsoft.com/office/drawing/2014/main" id="{8BA21310-6863-D5B7-76FA-097F59118736}"/>
              </a:ext>
            </a:extLst>
          </p:cNvPr>
          <p:cNvSpPr txBox="1"/>
          <p:nvPr/>
        </p:nvSpPr>
        <p:spPr>
          <a:xfrm>
            <a:off x="3796145" y="2172108"/>
            <a:ext cx="2175164" cy="520365"/>
          </a:xfrm>
          <a:prstGeom prst="rect">
            <a:avLst/>
          </a:prstGeom>
          <a:noFill/>
        </p:spPr>
        <p:txBody>
          <a:bodyPr wrap="square" rtlCol="0">
            <a:spAutoFit/>
          </a:bodyPr>
          <a:lstStyle/>
          <a:p>
            <a:r>
              <a:rPr lang="en-US" altLang="ko-KR" sz="2800" b="1" dirty="0" err="1"/>
              <a:t>cloudFront</a:t>
            </a:r>
            <a:endParaRPr lang="ko-KR" altLang="en-US" sz="2800" b="1" dirty="0"/>
          </a:p>
        </p:txBody>
      </p:sp>
      <p:sp>
        <p:nvSpPr>
          <p:cNvPr id="9" name="TextBox 8">
            <a:extLst>
              <a:ext uri="{FF2B5EF4-FFF2-40B4-BE49-F238E27FC236}">
                <a16:creationId xmlns:a16="http://schemas.microsoft.com/office/drawing/2014/main" id="{D05CC762-4502-B9CA-811A-FD9D64A6CA9F}"/>
              </a:ext>
            </a:extLst>
          </p:cNvPr>
          <p:cNvSpPr txBox="1"/>
          <p:nvPr/>
        </p:nvSpPr>
        <p:spPr>
          <a:xfrm>
            <a:off x="7245731" y="2170681"/>
            <a:ext cx="2175164" cy="523220"/>
          </a:xfrm>
          <a:prstGeom prst="rect">
            <a:avLst/>
          </a:prstGeom>
          <a:noFill/>
        </p:spPr>
        <p:txBody>
          <a:bodyPr wrap="square" rtlCol="0">
            <a:spAutoFit/>
          </a:bodyPr>
          <a:lstStyle/>
          <a:p>
            <a:r>
              <a:rPr lang="en-US" altLang="ko-KR" sz="2800" b="1" dirty="0"/>
              <a:t>EC2 or S3</a:t>
            </a:r>
            <a:endParaRPr lang="ko-KR" altLang="en-US" sz="2800" b="1" dirty="0"/>
          </a:p>
        </p:txBody>
      </p:sp>
      <p:cxnSp>
        <p:nvCxnSpPr>
          <p:cNvPr id="10" name="직선 화살표 연결선 9">
            <a:extLst>
              <a:ext uri="{FF2B5EF4-FFF2-40B4-BE49-F238E27FC236}">
                <a16:creationId xmlns:a16="http://schemas.microsoft.com/office/drawing/2014/main" id="{9F162DDD-DB8A-2A38-4B32-AC887A4E4EB4}"/>
              </a:ext>
            </a:extLst>
          </p:cNvPr>
          <p:cNvCxnSpPr/>
          <p:nvPr/>
        </p:nvCxnSpPr>
        <p:spPr>
          <a:xfrm>
            <a:off x="5251819" y="3736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090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OAC (Origin access control)</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create control setting //click</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default root object -&gt; index.html</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created new distribution</a:t>
            </a:r>
            <a:endParaRPr lang="ko" altLang="en-US" sz="2400" dirty="0">
              <a:latin typeface="Arial" panose="020B0604020202020204" pitchFamily="34" charset="0"/>
            </a:endParaRPr>
          </a:p>
          <a:p>
            <a:r>
              <a:rPr lang="en-US" altLang="ko" sz="2400" dirty="0">
                <a:latin typeface="Arial" panose="020B0604020202020204" pitchFamily="34" charset="0"/>
              </a:rPr>
              <a:t>S3 bucket policy needs to be updated</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copy policy</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copy policy 2nd way</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Distribution</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origin -- Edit --scroll down --copy policy ==&gt; S3 bucket permission</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77606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웹사이트이(가) 표시된 사진&#10;&#10;자동 생성된 설명">
            <a:extLst>
              <a:ext uri="{FF2B5EF4-FFF2-40B4-BE49-F238E27FC236}">
                <a16:creationId xmlns:a16="http://schemas.microsoft.com/office/drawing/2014/main" id="{B8FE055A-AA2A-AE02-44EB-03A7F2F92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75" y="1134319"/>
            <a:ext cx="11322050" cy="5324353"/>
          </a:xfrm>
          <a:prstGeom prst="rect">
            <a:avLst/>
          </a:prstGeom>
        </p:spPr>
      </p:pic>
    </p:spTree>
    <p:extLst>
      <p:ext uri="{BB962C8B-B14F-4D97-AF65-F5344CB8AC3E}">
        <p14:creationId xmlns:p14="http://schemas.microsoft.com/office/powerpoint/2010/main" val="1351287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Distribution delete</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disable</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delete</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780374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47675"/>
            <a:ext cx="6877050" cy="639763"/>
          </a:xfrm>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4294967295"/>
          </p:nvPr>
        </p:nvSpPr>
        <p:spPr>
          <a:xfrm>
            <a:off x="0" y="1435100"/>
            <a:ext cx="10848975" cy="3978275"/>
          </a:xfrm>
        </p:spPr>
        <p:txBody>
          <a:bodyPr>
            <a:normAutofit/>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id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r>
              <a:rPr lang="en-US" altLang="ko-KR" dirty="0"/>
              <a:t>- </a:t>
            </a:r>
            <a:r>
              <a:rPr lang="en-US" altLang="ko-KR" dirty="0" err="1"/>
              <a:t>mysql</a:t>
            </a:r>
            <a:endParaRPr lang="ko-KR" altLang="en-US" dirty="0"/>
          </a:p>
        </p:txBody>
      </p:sp>
      <p:sp>
        <p:nvSpPr>
          <p:cNvPr id="3" name="내용 개체 틀 2"/>
          <p:cNvSpPr>
            <a:spLocks noGrp="1"/>
          </p:cNvSpPr>
          <p:nvPr>
            <p:ph sz="quarter" idx="10"/>
          </p:nvPr>
        </p:nvSpPr>
        <p:spPr>
          <a:xfrm>
            <a:off x="539496" y="1435607"/>
            <a:ext cx="9904984" cy="4305435"/>
          </a:xfrm>
        </p:spPr>
        <p:txBody>
          <a:bodyPr/>
          <a:lstStyle/>
          <a:p>
            <a:pPr lvl="1"/>
            <a:r>
              <a:rPr lang="en-US" altLang="ko-KR" sz="2800" dirty="0"/>
              <a:t>$</a:t>
            </a:r>
            <a:r>
              <a:rPr lang="en-US" altLang="ko-KR" sz="2800" dirty="0" err="1"/>
              <a:t>sudo</a:t>
            </a:r>
            <a:r>
              <a:rPr lang="en-US" altLang="ko-KR" sz="2800" dirty="0"/>
              <a:t> apt update</a:t>
            </a:r>
          </a:p>
          <a:p>
            <a:pPr lvl="1"/>
            <a:r>
              <a:rPr lang="en-US" altLang="ko-KR" sz="2800" dirty="0"/>
              <a:t>$</a:t>
            </a:r>
            <a:r>
              <a:rPr lang="en-US" altLang="ko-KR" sz="2800" dirty="0" err="1"/>
              <a:t>sudo</a:t>
            </a:r>
            <a:r>
              <a:rPr lang="en-US" altLang="ko-KR" sz="2800" dirty="0"/>
              <a:t> apt install </a:t>
            </a:r>
            <a:r>
              <a:rPr lang="en-US" altLang="ko-KR" sz="2800" dirty="0" err="1"/>
              <a:t>mysql</a:t>
            </a:r>
            <a:r>
              <a:rPr lang="en-US" altLang="ko-KR" sz="2800" dirty="0"/>
              <a:t>-client</a:t>
            </a:r>
          </a:p>
          <a:p>
            <a:pPr lvl="1"/>
            <a:r>
              <a:rPr lang="en-US" altLang="ko-KR" sz="2800" dirty="0"/>
              <a:t>$</a:t>
            </a:r>
            <a:r>
              <a:rPr lang="en-US" altLang="ko-KR" sz="2800" dirty="0" err="1"/>
              <a:t>mysql</a:t>
            </a:r>
            <a:r>
              <a:rPr lang="en-US" altLang="ko-KR" sz="2800" dirty="0"/>
              <a:t> -h /RDS instance endpoint –h aws2-rds..../ -u admin -p</a:t>
            </a:r>
          </a:p>
          <a:p>
            <a:pPr lvl="1"/>
            <a:r>
              <a:rPr lang="en-US" altLang="ko-KR" sz="2800" dirty="0"/>
              <a:t>$</a:t>
            </a:r>
            <a:r>
              <a:rPr lang="en-US" altLang="ko-KR" sz="2800" dirty="0" err="1"/>
              <a:t>mysql</a:t>
            </a:r>
            <a:r>
              <a:rPr lang="en-US" altLang="ko-KR" sz="2800"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5422392"/>
          </a:xfrm>
        </p:spPr>
        <p:txBody>
          <a:bodyPr>
            <a:normAutofit/>
          </a:bodyPr>
          <a:lstStyle/>
          <a:p>
            <a:r>
              <a:rPr lang="en-US" altLang="ko" sz="2400" dirty="0">
                <a:latin typeface="맑은 고딕" panose="020B0503020000020004" pitchFamily="50" charset="-127"/>
                <a:ea typeface="맑은 고딕" panose="020B0503020000020004" pitchFamily="50" charset="-127"/>
              </a:rPr>
              <a:t>CREATE DATABASE </a:t>
            </a:r>
            <a:r>
              <a:rPr lang="en-US" altLang="ko" sz="2400" dirty="0" err="1">
                <a:latin typeface="맑은 고딕" panose="020B0503020000020004" pitchFamily="50" charset="-127"/>
                <a:ea typeface="맑은 고딕" panose="020B0503020000020004" pitchFamily="50" charset="-127"/>
              </a:rPr>
              <a:t>mydatabase</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use </a:t>
            </a:r>
            <a:r>
              <a:rPr lang="en-US" altLang="ko" sz="2400" dirty="0" err="1">
                <a:latin typeface="맑은 고딕" panose="020B0503020000020004" pitchFamily="50" charset="-127"/>
                <a:ea typeface="맑은 고딕" panose="020B0503020000020004" pitchFamily="50" charset="-127"/>
              </a:rPr>
              <a:t>mydatabases</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CREATE TABLE users (</a:t>
            </a:r>
            <a:endParaRPr lang="ko" altLang="en-US" sz="2400"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id INT(6) UNSIGNED AUTO_INCREMENT PRIMARY KEY,</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username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password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email VARCHAR(50),</a:t>
            </a:r>
            <a:endParaRPr lang="ko" altLang="en-US" dirty="0">
              <a:latin typeface="맑은 고딕" panose="020B0503020000020004" pitchFamily="50" charset="-127"/>
              <a:ea typeface="맑은 고딕" panose="020B0503020000020004" pitchFamily="50" charset="-127"/>
            </a:endParaRPr>
          </a:p>
          <a:p>
            <a:pPr lvl="1"/>
            <a:r>
              <a:rPr lang="en-US" altLang="ko" sz="2000" dirty="0">
                <a:latin typeface="맑은 고딕" panose="020B0503020000020004" pitchFamily="50" charset="-127"/>
                <a:ea typeface="맑은 고딕" panose="020B0503020000020004" pitchFamily="50" charset="-127"/>
              </a:rPr>
              <a:t>);</a:t>
            </a:r>
            <a:endParaRPr lang="ko" altLang="en-US" sz="20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3043795"/>
          </a:xfrm>
        </p:spPr>
        <p:txBody>
          <a:bodyPr>
            <a:normAutofit/>
          </a:bodyPr>
          <a:lstStyle/>
          <a:p>
            <a:r>
              <a:rPr lang="en-US" altLang="ko" sz="2400" dirty="0">
                <a:latin typeface="맑은 고딕" panose="020B0503020000020004" pitchFamily="50" charset="-127"/>
                <a:ea typeface="맑은 고딕" panose="020B0503020000020004" pitchFamily="50" charset="-127"/>
              </a:rPr>
              <a:t>INSERT INTO users (username, password, email)</a:t>
            </a:r>
            <a:endParaRPr lang="ko" altLang="en-US" sz="2400" dirty="0">
              <a:latin typeface="맑은 고딕" panose="020B0503020000020004" pitchFamily="50" charset="-127"/>
              <a:ea typeface="맑은 고딕" panose="020B0503020000020004" pitchFamily="50" charset="-127"/>
            </a:endParaRPr>
          </a:p>
          <a:p>
            <a:pPr lvl="1"/>
            <a:r>
              <a:rPr lang="en-US" altLang="ko" dirty="0">
                <a:latin typeface="맑은 고딕" panose="020B0503020000020004" pitchFamily="50" charset="-127"/>
                <a:ea typeface="맑은 고딕" panose="020B0503020000020004" pitchFamily="50" charset="-127"/>
              </a:rPr>
              <a:t>VALUES ('</a:t>
            </a:r>
            <a:r>
              <a:rPr lang="en-US" altLang="ko" dirty="0" err="1">
                <a:latin typeface="맑은 고딕" panose="020B0503020000020004" pitchFamily="50" charset="-127"/>
                <a:ea typeface="맑은 고딕" panose="020B0503020000020004" pitchFamily="50" charset="-127"/>
              </a:rPr>
              <a:t>johnsmith</a:t>
            </a:r>
            <a:r>
              <a:rPr lang="en-US" altLang="ko" dirty="0">
                <a:latin typeface="맑은 고딕" panose="020B0503020000020004" pitchFamily="50" charset="-127"/>
                <a:ea typeface="맑은 고딕" panose="020B0503020000020004" pitchFamily="50" charset="-127"/>
              </a:rPr>
              <a:t>', 'password123', 'johnsmith@example.com');</a:t>
            </a:r>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SELECT * FROM users;</a:t>
            </a:r>
            <a:endParaRPr lang="ko" altLang="en-US" sz="24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3365777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219173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3138161-0EC8-295F-A6B9-B861B883B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2876" y="532435"/>
            <a:ext cx="6319777" cy="5984112"/>
          </a:xfrm>
          <a:prstGeom prst="rect">
            <a:avLst/>
          </a:prstGeom>
        </p:spPr>
      </p:pic>
    </p:spTree>
    <p:extLst>
      <p:ext uri="{BB962C8B-B14F-4D97-AF65-F5344CB8AC3E}">
        <p14:creationId xmlns:p14="http://schemas.microsoft.com/office/powerpoint/2010/main" val="608281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테이블이(가) 표시된 사진">
            <a:extLst>
              <a:ext uri="{FF2B5EF4-FFF2-40B4-BE49-F238E27FC236}">
                <a16:creationId xmlns:a16="http://schemas.microsoft.com/office/drawing/2014/main" id="{B01EA707-8994-7F55-BEC7-45BE7AF53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790" y="502920"/>
            <a:ext cx="9935851" cy="6529476"/>
          </a:xfrm>
          <a:prstGeom prst="rect">
            <a:avLst/>
          </a:prstGeom>
        </p:spPr>
      </p:pic>
    </p:spTree>
    <p:extLst>
      <p:ext uri="{BB962C8B-B14F-4D97-AF65-F5344CB8AC3E}">
        <p14:creationId xmlns:p14="http://schemas.microsoft.com/office/powerpoint/2010/main" val="2215646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62">
            <a:extLst>
              <a:ext uri="{FF2B5EF4-FFF2-40B4-BE49-F238E27FC236}">
                <a16:creationId xmlns:a16="http://schemas.microsoft.com/office/drawing/2014/main" id="{95BA99EC-097E-7499-9A60-C02014B41017}"/>
              </a:ext>
            </a:extLst>
          </p:cNvPr>
          <p:cNvSpPr txBox="1"/>
          <p:nvPr/>
        </p:nvSpPr>
        <p:spPr>
          <a:xfrm>
            <a:off x="254592" y="419192"/>
            <a:ext cx="11059610" cy="6247979"/>
          </a:xfrm>
          <a:prstGeom prst="rect">
            <a:avLst/>
          </a:prstGeom>
          <a:noFill/>
        </p:spPr>
        <p:txBody>
          <a:bodyPr wrap="square" lIns="0" tIns="0" rIns="0" bIns="0" rtlCol="0">
            <a:spAutoFit/>
          </a:bodyPr>
          <a:lstStyle/>
          <a:p>
            <a:pPr indent="675046" latinLnBrk="0"/>
            <a:r>
              <a:rPr lang="en-US" altLang="zh-CN" sz="4400" dirty="0">
                <a:solidFill>
                  <a:srgbClr val="434747"/>
                </a:solidFill>
                <a:latin typeface="Times New Roman"/>
                <a:ea typeface="Times New Roman"/>
              </a:rPr>
              <a:t>Classic</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Ports</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to</a:t>
            </a:r>
            <a:r>
              <a:rPr lang="en-US" altLang="zh-CN" sz="4400" spc="-284"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know</a:t>
            </a:r>
          </a:p>
          <a:p>
            <a:pPr latinLnBrk="0">
              <a:lnSpc>
                <a:spcPts val="1000"/>
              </a:lnSpc>
            </a:pPr>
            <a:endParaRPr lang="en-US" dirty="0">
              <a:solidFill>
                <a:prstClr val="black"/>
              </a:solidFill>
              <a:latin typeface="Calibri"/>
            </a:endParaRPr>
          </a:p>
          <a:p>
            <a:pPr latinLnBrk="0">
              <a:lnSpc>
                <a:spcPts val="1845"/>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19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22</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SSH</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Shell)</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Linux</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644"/>
              </a:lnSpc>
            </a:pPr>
            <a:endParaRPr lang="en-US" dirty="0">
              <a:solidFill>
                <a:prstClr val="black"/>
              </a:solidFill>
              <a:latin typeface="Calibri"/>
            </a:endParaRPr>
          </a:p>
          <a:p>
            <a:pPr indent="675046" latinLnBrk="0"/>
            <a:r>
              <a:rPr lang="en-US" altLang="zh-CN" sz="2800" spc="-4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spc="-60" dirty="0">
                <a:solidFill>
                  <a:srgbClr val="434747"/>
                </a:solidFill>
                <a:latin typeface="Times New Roman"/>
                <a:ea typeface="Times New Roman"/>
              </a:rPr>
              <a:t>21</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45" dirty="0">
                <a:solidFill>
                  <a:srgbClr val="434747"/>
                </a:solidFill>
                <a:latin typeface="Times New Roman"/>
                <a:ea typeface="Times New Roman"/>
              </a:rPr>
              <a:t>(File</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Transfer</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upload</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files</a:t>
            </a:r>
            <a:r>
              <a:rPr lang="en-US" altLang="zh-CN" sz="2800" spc="-30" dirty="0">
                <a:solidFill>
                  <a:srgbClr val="434747"/>
                </a:solidFill>
                <a:latin typeface="Times New Roman"/>
                <a:ea typeface="宋体" panose="02010600030101010101" pitchFamily="2" charset="-122"/>
                <a:cs typeface="Times New Roman"/>
              </a:rPr>
              <a:t> </a:t>
            </a:r>
            <a:r>
              <a:rPr lang="en-US" altLang="zh-CN" sz="2800" spc="-44" dirty="0">
                <a:solidFill>
                  <a:srgbClr val="434747"/>
                </a:solidFill>
                <a:latin typeface="Times New Roman"/>
                <a:ea typeface="Times New Roman"/>
              </a:rPr>
              <a:t>into</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a</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a:t>
            </a:r>
            <a:r>
              <a:rPr lang="en-US" altLang="zh-CN" sz="2800" spc="-35"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share</a:t>
            </a:r>
          </a:p>
          <a:p>
            <a:pPr latinLnBrk="0">
              <a:lnSpc>
                <a:spcPts val="740"/>
              </a:lnSpc>
            </a:pPr>
            <a:endParaRPr lang="en-US" dirty="0">
              <a:solidFill>
                <a:prstClr val="black"/>
              </a:solidFill>
              <a:latin typeface="Calibri"/>
            </a:endParaRPr>
          </a:p>
          <a:p>
            <a:pPr indent="675046" latinLnBrk="0"/>
            <a:r>
              <a:rPr lang="en-US" altLang="zh-CN" sz="2800" spc="-50" dirty="0">
                <a:solidFill>
                  <a:srgbClr val="434747"/>
                </a:solidFill>
                <a:ea typeface="Arial"/>
              </a:rPr>
              <a:t>•</a:t>
            </a:r>
            <a:r>
              <a:rPr lang="en-US" altLang="zh-CN" sz="2800" spc="-34" dirty="0">
                <a:solidFill>
                  <a:srgbClr val="434747"/>
                </a:solidFill>
                <a:ea typeface="宋体" panose="02010600030101010101" pitchFamily="2" charset="-122"/>
                <a:cs typeface="Arial"/>
              </a:rPr>
              <a:t> </a:t>
            </a:r>
            <a:r>
              <a:rPr lang="en-US" altLang="zh-CN" sz="2800" spc="-64" dirty="0">
                <a:solidFill>
                  <a:srgbClr val="434747"/>
                </a:solidFill>
                <a:latin typeface="Times New Roman"/>
                <a:ea typeface="Times New Roman"/>
              </a:rPr>
              <a:t>22</a:t>
            </a:r>
            <a:r>
              <a:rPr lang="en-US" altLang="zh-CN" sz="2800" spc="-34"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75" dirty="0">
                <a:solidFill>
                  <a:srgbClr val="434747"/>
                </a:solidFill>
                <a:latin typeface="Times New Roman"/>
                <a:ea typeface="Times New Roman"/>
              </a:rPr>
              <a:t>SFTP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(Secure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File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Transfer</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upload</a:t>
            </a:r>
            <a:r>
              <a:rPr lang="en-US" altLang="zh-CN" sz="2800" spc="-34"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files</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using</a:t>
            </a:r>
            <a:r>
              <a:rPr lang="en-US" altLang="zh-CN" sz="2800" spc="-40"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SSH</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80</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unsecured</a:t>
            </a:r>
            <a:r>
              <a:rPr lang="en-US" altLang="zh-CN" sz="2800" spc="-3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19"/>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6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443</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HTTPS</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secured</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2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3389</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RDP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(Remote</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Desktop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Protocol)</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Windows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135"/>
              </a:lnSpc>
            </a:pPr>
            <a:endParaRPr lang="en-US" dirty="0">
              <a:solidFill>
                <a:prstClr val="black"/>
              </a:solidFill>
              <a:latin typeface="Calibri"/>
            </a:endParaRPr>
          </a:p>
          <a:p>
            <a:pPr latinLnBrk="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Maarek</a:t>
            </a:r>
          </a:p>
        </p:txBody>
      </p:sp>
    </p:spTree>
    <p:extLst>
      <p:ext uri="{BB962C8B-B14F-4D97-AF65-F5344CB8AC3E}">
        <p14:creationId xmlns:p14="http://schemas.microsoft.com/office/powerpoint/2010/main" val="8498400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 = </a:t>
            </a:r>
            <a:r>
              <a:rPr lang="ko-KR" altLang="en-US" dirty="0"/>
              <a:t>단종</a:t>
            </a:r>
            <a:endParaRPr lang="en-US" altLang="ko-KR" dirty="0"/>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en-US" altLang="ko" dirty="0"/>
          </a:p>
          <a:p>
            <a:pPr lvl="1"/>
            <a:r>
              <a:rPr lang="ko-KR" altLang="en-US" dirty="0"/>
              <a:t>크롬 웹스토어</a:t>
            </a:r>
          </a:p>
        </p:txBody>
      </p:sp>
    </p:spTree>
    <p:extLst>
      <p:ext uri="{BB962C8B-B14F-4D97-AF65-F5344CB8AC3E}">
        <p14:creationId xmlns:p14="http://schemas.microsoft.com/office/powerpoint/2010/main" val="34256275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a:t>Virtual functions – no servers to manage </a:t>
            </a:r>
          </a:p>
          <a:p>
            <a:r>
              <a:rPr lang="en-US" altLang="ko-KR" dirty="0"/>
              <a:t>Limited by time –short executions</a:t>
            </a:r>
          </a:p>
          <a:p>
            <a:r>
              <a:rPr lang="en-US" altLang="ko-KR" dirty="0"/>
              <a:t>Run on-demand</a:t>
            </a:r>
          </a:p>
          <a:p>
            <a:r>
              <a:rPr lang="en-US" altLang="ko-KR" dirty="0"/>
              <a:t>Automated scaling</a:t>
            </a:r>
          </a:p>
          <a:p>
            <a:pPr marL="0" indent="0">
              <a:buNone/>
            </a:pP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39495" y="436481"/>
            <a:ext cx="6876288" cy="640080"/>
          </a:xfrm>
        </p:spPr>
        <p:txBody>
          <a:bodyPr/>
          <a:lstStyle/>
          <a:p>
            <a:r>
              <a:rPr lang="en-US" altLang="ko-KR" dirty="0"/>
              <a:t>Lambda language support</a:t>
            </a:r>
            <a:endParaRPr lang="ko-KR" altLang="en-US" dirty="0"/>
          </a:p>
        </p:txBody>
      </p:sp>
      <p:sp>
        <p:nvSpPr>
          <p:cNvPr id="3" name="내용 개체 틀 2"/>
          <p:cNvSpPr>
            <a:spLocks noGrp="1"/>
          </p:cNvSpPr>
          <p:nvPr>
            <p:ph idx="1"/>
          </p:nvPr>
        </p:nvSpPr>
        <p:spPr>
          <a:xfrm>
            <a:off x="539495" y="1435607"/>
            <a:ext cx="7310177" cy="4617951"/>
          </a:xfrm>
        </p:spPr>
        <p:txBody>
          <a:bodyPr>
            <a:normAutofit/>
          </a:bodyPr>
          <a:lstStyle/>
          <a:p>
            <a:r>
              <a:rPr lang="en-US" altLang="ko-KR" dirty="0"/>
              <a:t>Node.js </a:t>
            </a:r>
          </a:p>
          <a:p>
            <a:r>
              <a:rPr lang="en-US" altLang="ko-KR" dirty="0"/>
              <a:t>Python</a:t>
            </a:r>
          </a:p>
          <a:p>
            <a:r>
              <a:rPr lang="en-US" altLang="ko-KR" dirty="0"/>
              <a:t>Java</a:t>
            </a:r>
          </a:p>
          <a:p>
            <a:r>
              <a:rPr lang="en-US" altLang="ko-KR" dirty="0"/>
              <a:t>C# (.NET core)</a:t>
            </a:r>
          </a:p>
          <a:p>
            <a:r>
              <a:rPr lang="en-US" altLang="ko-KR" dirty="0"/>
              <a:t>C# / </a:t>
            </a:r>
            <a:r>
              <a:rPr lang="en-US" altLang="ko-KR" dirty="0" err="1"/>
              <a:t>powershell</a:t>
            </a:r>
            <a:endParaRPr lang="en-US" altLang="ko-KR" dirty="0"/>
          </a:p>
          <a:p>
            <a:r>
              <a:rPr lang="en-US" altLang="ko-KR" dirty="0"/>
              <a:t>Ruby</a:t>
            </a:r>
          </a:p>
          <a:p>
            <a:r>
              <a:rPr lang="en-US" altLang="ko-KR" dirty="0"/>
              <a:t>Custom Runtime API</a:t>
            </a:r>
          </a:p>
          <a:p>
            <a:pPr marL="0" indent="0">
              <a:buNone/>
            </a:pPr>
            <a:endParaRPr lang="en-US" altLang="ko-KR" b="1" dirty="0"/>
          </a:p>
          <a:p>
            <a:endParaRPr lang="ko-KR" altLang="en-US" dirty="0"/>
          </a:p>
        </p:txBody>
      </p:sp>
    </p:spTree>
    <p:extLst>
      <p:ext uri="{BB962C8B-B14F-4D97-AF65-F5344CB8AC3E}">
        <p14:creationId xmlns:p14="http://schemas.microsoft.com/office/powerpoint/2010/main" val="41741770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88021" y="517123"/>
            <a:ext cx="6877050" cy="639763"/>
          </a:xfrm>
        </p:spPr>
        <p:txBody>
          <a:bodyPr>
            <a:normAutofit/>
          </a:bodyPr>
          <a:lstStyle/>
          <a:p>
            <a:r>
              <a:rPr lang="en-US" altLang="ko-KR" dirty="0"/>
              <a:t>Lambda</a:t>
            </a:r>
            <a:endParaRPr lang="ko-KR" altLang="en-US" dirty="0"/>
          </a:p>
        </p:txBody>
      </p:sp>
      <p:grpSp>
        <p:nvGrpSpPr>
          <p:cNvPr id="3" name="그룹 2">
            <a:extLst>
              <a:ext uri="{FF2B5EF4-FFF2-40B4-BE49-F238E27FC236}">
                <a16:creationId xmlns:a16="http://schemas.microsoft.com/office/drawing/2014/main" id="{CC9E8576-78F8-51F2-A97C-94B02BD83020}"/>
              </a:ext>
            </a:extLst>
          </p:cNvPr>
          <p:cNvGrpSpPr/>
          <p:nvPr/>
        </p:nvGrpSpPr>
        <p:grpSpPr>
          <a:xfrm>
            <a:off x="2993887" y="517123"/>
            <a:ext cx="3823686" cy="6061218"/>
            <a:chOff x="6952429" y="388620"/>
            <a:chExt cx="3823686" cy="6061218"/>
          </a:xfrm>
        </p:grpSpPr>
        <p:sp>
          <p:nvSpPr>
            <p:cNvPr id="18" name="Freeform 6468">
              <a:extLst>
                <a:ext uri="{FF2B5EF4-FFF2-40B4-BE49-F238E27FC236}">
                  <a16:creationId xmlns:a16="http://schemas.microsoft.com/office/drawing/2014/main" id="{E331487C-DA50-BE76-7E0E-A8AD6C71DBA4}"/>
                </a:ext>
              </a:extLst>
            </p:cNvPr>
            <p:cNvSpPr/>
            <p:nvPr/>
          </p:nvSpPr>
          <p:spPr>
            <a:xfrm>
              <a:off x="8896350" y="3930650"/>
              <a:ext cx="82550" cy="82550"/>
            </a:xfrm>
            <a:custGeom>
              <a:avLst/>
              <a:gdLst>
                <a:gd name="connsiteX0" fmla="*/ 89467 w 82550"/>
                <a:gd name="connsiteY0" fmla="*/ 7951 h 82550"/>
                <a:gd name="connsiteX1" fmla="*/ 51367 w 82550"/>
                <a:gd name="connsiteY1" fmla="*/ 84151 h 82550"/>
                <a:gd name="connsiteX2" fmla="*/ 13267 w 82550"/>
                <a:gd name="connsiteY2" fmla="*/ 7951 h 82550"/>
                <a:gd name="connsiteX3" fmla="*/ 89467 w 82550"/>
                <a:gd name="connsiteY3" fmla="*/ 7951 h 82550"/>
              </a:gdLst>
              <a:ahLst/>
              <a:cxnLst>
                <a:cxn ang="0">
                  <a:pos x="connsiteX0" y="connsiteY0"/>
                </a:cxn>
                <a:cxn ang="0">
                  <a:pos x="connsiteX1" y="connsiteY1"/>
                </a:cxn>
                <a:cxn ang="0">
                  <a:pos x="connsiteX2" y="connsiteY2"/>
                </a:cxn>
                <a:cxn ang="0">
                  <a:pos x="connsiteX3" y="connsiteY3"/>
                </a:cxn>
              </a:cxnLst>
              <a:rect l="l" t="t" r="r" b="b"/>
              <a:pathLst>
                <a:path w="82550" h="82550">
                  <a:moveTo>
                    <a:pt x="89467" y="7951"/>
                  </a:moveTo>
                  <a:lnTo>
                    <a:pt x="51367" y="84151"/>
                  </a:lnTo>
                  <a:lnTo>
                    <a:pt x="13267" y="7951"/>
                  </a:lnTo>
                  <a:lnTo>
                    <a:pt x="89467" y="7951"/>
                  </a:lnTo>
                  <a:close/>
                </a:path>
              </a:pathLst>
            </a:custGeom>
            <a:solidFill>
              <a:srgbClr val="434747">
                <a:alpha val="100000"/>
              </a:srgbClr>
            </a:solidFill>
            <a:ln w="12700" cap="flat" cmpd="sng" algn="ctr">
              <a:solidFill>
                <a:srgbClr val="000000">
                  <a:alpha val="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Freeform 6469">
              <a:extLst>
                <a:ext uri="{FF2B5EF4-FFF2-40B4-BE49-F238E27FC236}">
                  <a16:creationId xmlns:a16="http://schemas.microsoft.com/office/drawing/2014/main" id="{A1141BD4-0DA1-8157-FE1C-DB78DFA1CB9B}"/>
                </a:ext>
              </a:extLst>
            </p:cNvPr>
            <p:cNvSpPr/>
            <p:nvPr/>
          </p:nvSpPr>
          <p:spPr>
            <a:xfrm>
              <a:off x="8934450" y="3625850"/>
              <a:ext cx="19050" cy="323850"/>
            </a:xfrm>
            <a:custGeom>
              <a:avLst/>
              <a:gdLst>
                <a:gd name="connsiteX0" fmla="*/ 13267 w 19050"/>
                <a:gd name="connsiteY0" fmla="*/ 4052 h 323850"/>
                <a:gd name="connsiteX1" fmla="*/ 13267 w 19050"/>
                <a:gd name="connsiteY1" fmla="*/ 325451 h 323850"/>
              </a:gdLst>
              <a:ahLst/>
              <a:cxnLst>
                <a:cxn ang="0">
                  <a:pos x="connsiteX0" y="connsiteY0"/>
                </a:cxn>
                <a:cxn ang="0">
                  <a:pos x="connsiteX1" y="connsiteY1"/>
                </a:cxn>
              </a:cxnLst>
              <a:rect l="l" t="t" r="r" b="b"/>
              <a:pathLst>
                <a:path w="19050" h="323850">
                  <a:moveTo>
                    <a:pt x="13267" y="4052"/>
                  </a:moveTo>
                  <a:lnTo>
                    <a:pt x="13267" y="325451"/>
                  </a:lnTo>
                </a:path>
              </a:pathLst>
            </a:custGeom>
            <a:noFill/>
            <a:ln w="6350" cap="flat" cmpd="sng" algn="ctr">
              <a:solidFill>
                <a:srgbClr val="434747">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Freeform 6470">
              <a:extLst>
                <a:ext uri="{FF2B5EF4-FFF2-40B4-BE49-F238E27FC236}">
                  <a16:creationId xmlns:a16="http://schemas.microsoft.com/office/drawing/2014/main" id="{AFF4688C-5797-7FE0-3E7D-967392B8CBF1}"/>
                </a:ext>
              </a:extLst>
            </p:cNvPr>
            <p:cNvSpPr/>
            <p:nvPr/>
          </p:nvSpPr>
          <p:spPr>
            <a:xfrm>
              <a:off x="8896350" y="5314950"/>
              <a:ext cx="82550" cy="82550"/>
            </a:xfrm>
            <a:custGeom>
              <a:avLst/>
              <a:gdLst>
                <a:gd name="connsiteX0" fmla="*/ 85135 w 82550"/>
                <a:gd name="connsiteY0" fmla="*/ 14422 h 82550"/>
                <a:gd name="connsiteX1" fmla="*/ 47035 w 82550"/>
                <a:gd name="connsiteY1" fmla="*/ 90622 h 82550"/>
                <a:gd name="connsiteX2" fmla="*/ 8935 w 82550"/>
                <a:gd name="connsiteY2" fmla="*/ 14422 h 82550"/>
                <a:gd name="connsiteX3" fmla="*/ 85135 w 82550"/>
                <a:gd name="connsiteY3" fmla="*/ 14422 h 82550"/>
              </a:gdLst>
              <a:ahLst/>
              <a:cxnLst>
                <a:cxn ang="0">
                  <a:pos x="connsiteX0" y="connsiteY0"/>
                </a:cxn>
                <a:cxn ang="0">
                  <a:pos x="connsiteX1" y="connsiteY1"/>
                </a:cxn>
                <a:cxn ang="0">
                  <a:pos x="connsiteX2" y="connsiteY2"/>
                </a:cxn>
                <a:cxn ang="0">
                  <a:pos x="connsiteX3" y="connsiteY3"/>
                </a:cxn>
              </a:cxnLst>
              <a:rect l="l" t="t" r="r" b="b"/>
              <a:pathLst>
                <a:path w="82550" h="82550">
                  <a:moveTo>
                    <a:pt x="85135" y="14422"/>
                  </a:moveTo>
                  <a:lnTo>
                    <a:pt x="47035" y="90622"/>
                  </a:lnTo>
                  <a:lnTo>
                    <a:pt x="8935" y="14422"/>
                  </a:lnTo>
                  <a:lnTo>
                    <a:pt x="85135" y="14422"/>
                  </a:lnTo>
                  <a:close/>
                </a:path>
              </a:pathLst>
            </a:custGeom>
            <a:solidFill>
              <a:srgbClr val="434747">
                <a:alpha val="100000"/>
              </a:srgbClr>
            </a:solidFill>
            <a:ln w="12700" cap="flat" cmpd="sng" algn="ctr">
              <a:solidFill>
                <a:srgbClr val="000000">
                  <a:alpha val="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6471">
              <a:extLst>
                <a:ext uri="{FF2B5EF4-FFF2-40B4-BE49-F238E27FC236}">
                  <a16:creationId xmlns:a16="http://schemas.microsoft.com/office/drawing/2014/main" id="{47922933-7961-2387-4E2F-A84E8F85DAFD}"/>
                </a:ext>
              </a:extLst>
            </p:cNvPr>
            <p:cNvSpPr/>
            <p:nvPr/>
          </p:nvSpPr>
          <p:spPr>
            <a:xfrm>
              <a:off x="8934450" y="5010150"/>
              <a:ext cx="6350" cy="323850"/>
            </a:xfrm>
            <a:custGeom>
              <a:avLst/>
              <a:gdLst>
                <a:gd name="connsiteX0" fmla="*/ 8935 w 6350"/>
                <a:gd name="connsiteY0" fmla="*/ 10523 h 323850"/>
                <a:gd name="connsiteX1" fmla="*/ 8935 w 6350"/>
                <a:gd name="connsiteY1" fmla="*/ 331922 h 323850"/>
              </a:gdLst>
              <a:ahLst/>
              <a:cxnLst>
                <a:cxn ang="0">
                  <a:pos x="connsiteX0" y="connsiteY0"/>
                </a:cxn>
                <a:cxn ang="0">
                  <a:pos x="connsiteX1" y="connsiteY1"/>
                </a:cxn>
              </a:cxnLst>
              <a:rect l="l" t="t" r="r" b="b"/>
              <a:pathLst>
                <a:path w="6350" h="323850">
                  <a:moveTo>
                    <a:pt x="8935" y="10523"/>
                  </a:moveTo>
                  <a:lnTo>
                    <a:pt x="8935" y="331922"/>
                  </a:lnTo>
                </a:path>
              </a:pathLst>
            </a:custGeom>
            <a:noFill/>
            <a:ln w="6351" cap="flat" cmpd="sng" algn="ctr">
              <a:solidFill>
                <a:srgbClr val="434747">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22" name="Picture 6473">
              <a:extLst>
                <a:ext uri="{FF2B5EF4-FFF2-40B4-BE49-F238E27FC236}">
                  <a16:creationId xmlns:a16="http://schemas.microsoft.com/office/drawing/2014/main" id="{439D083D-4ED3-3896-59D4-66550FC9C6FF}"/>
                </a:ext>
              </a:extLst>
            </p:cNvPr>
            <p:cNvPicPr>
              <a:picLocks noChangeAspect="1"/>
            </p:cNvPicPr>
            <p:nvPr/>
          </p:nvPicPr>
          <p:blipFill>
            <a:blip r:embed="rId2"/>
            <a:stretch>
              <a:fillRect/>
            </a:stretch>
          </p:blipFill>
          <p:spPr>
            <a:xfrm>
              <a:off x="8580120" y="3992879"/>
              <a:ext cx="746760" cy="746760"/>
            </a:xfrm>
            <a:prstGeom prst="rect">
              <a:avLst/>
            </a:prstGeom>
          </p:spPr>
        </p:pic>
        <p:pic>
          <p:nvPicPr>
            <p:cNvPr id="23" name="Picture 6474">
              <a:extLst>
                <a:ext uri="{FF2B5EF4-FFF2-40B4-BE49-F238E27FC236}">
                  <a16:creationId xmlns:a16="http://schemas.microsoft.com/office/drawing/2014/main" id="{DF5FC4F8-0784-FC4B-13E5-61942BFF8E64}"/>
                </a:ext>
              </a:extLst>
            </p:cNvPr>
            <p:cNvPicPr>
              <a:picLocks noChangeAspect="1"/>
            </p:cNvPicPr>
            <p:nvPr/>
          </p:nvPicPr>
          <p:blipFill>
            <a:blip r:embed="rId3"/>
            <a:stretch>
              <a:fillRect/>
            </a:stretch>
          </p:blipFill>
          <p:spPr>
            <a:xfrm>
              <a:off x="7040880" y="388620"/>
              <a:ext cx="3733800" cy="2788920"/>
            </a:xfrm>
            <a:prstGeom prst="rect">
              <a:avLst/>
            </a:prstGeom>
          </p:spPr>
        </p:pic>
        <p:pic>
          <p:nvPicPr>
            <p:cNvPr id="24" name="Picture 6475">
              <a:extLst>
                <a:ext uri="{FF2B5EF4-FFF2-40B4-BE49-F238E27FC236}">
                  <a16:creationId xmlns:a16="http://schemas.microsoft.com/office/drawing/2014/main" id="{45D3F5BD-222A-FDBA-A6CF-58321E8F98B6}"/>
                </a:ext>
              </a:extLst>
            </p:cNvPr>
            <p:cNvPicPr>
              <a:picLocks noChangeAspect="1"/>
            </p:cNvPicPr>
            <p:nvPr/>
          </p:nvPicPr>
          <p:blipFill>
            <a:blip r:embed="rId4"/>
            <a:stretch>
              <a:fillRect/>
            </a:stretch>
          </p:blipFill>
          <p:spPr>
            <a:xfrm>
              <a:off x="8595359" y="5379720"/>
              <a:ext cx="731520" cy="746760"/>
            </a:xfrm>
            <a:prstGeom prst="rect">
              <a:avLst/>
            </a:prstGeom>
          </p:spPr>
        </p:pic>
        <p:sp>
          <p:nvSpPr>
            <p:cNvPr id="25" name="TextBox 6476">
              <a:extLst>
                <a:ext uri="{FF2B5EF4-FFF2-40B4-BE49-F238E27FC236}">
                  <a16:creationId xmlns:a16="http://schemas.microsoft.com/office/drawing/2014/main" id="{16F56B82-5BBA-9280-A460-B43A17EC672A}"/>
                </a:ext>
              </a:extLst>
            </p:cNvPr>
            <p:cNvSpPr txBox="1"/>
            <p:nvPr/>
          </p:nvSpPr>
          <p:spPr>
            <a:xfrm>
              <a:off x="7131256" y="1202779"/>
              <a:ext cx="1028135" cy="1176274"/>
            </a:xfrm>
            <a:prstGeom prst="rect">
              <a:avLst/>
            </a:prstGeom>
            <a:noFill/>
          </p:spPr>
          <p:txBody>
            <a:bodyPr wrap="square" lIns="0" tIns="0" rIns="0" bIns="0" rtlCol="0">
              <a:spAutoFit/>
            </a:bodyPr>
            <a:lstStyle/>
            <a:p>
              <a:pPr marL="0" marR="0" lvl="0" indent="0" defTabSz="914400" eaLnBrk="1" fontAlgn="auto" latinLnBrk="0" hangingPunct="1">
                <a:lnSpc>
                  <a:spcPct val="701666"/>
                </a:lnSpc>
                <a:spcBef>
                  <a:spcPts val="0"/>
                </a:spcBef>
                <a:spcAft>
                  <a:spcPts val="0"/>
                </a:spcAft>
                <a:buClrTx/>
                <a:buSzTx/>
                <a:buFontTx/>
                <a:buNone/>
                <a:tabLst/>
                <a:defRPr/>
              </a:pPr>
              <a:r>
                <a:rPr kumimoji="0" lang="en-US" altLang="zh-CN" sz="1100" b="0" i="0" u="none" strike="noStrike" kern="0" cap="none" spc="135" normalizeH="0" baseline="0" noProof="0" dirty="0">
                  <a:ln>
                    <a:noFill/>
                  </a:ln>
                  <a:solidFill>
                    <a:srgbClr val="434747"/>
                  </a:solidFill>
                  <a:effectLst/>
                  <a:uLnTx/>
                  <a:uFillTx/>
                  <a:latin typeface="Calibri"/>
                  <a:ea typeface="Calibri"/>
                </a:rPr>
                <a:t>Static</a:t>
              </a:r>
              <a:r>
                <a:rPr kumimoji="0" lang="en-US" altLang="zh-CN" sz="1100" b="0" i="0" u="none" strike="noStrike" kern="0" cap="none" spc="175" normalizeH="0" baseline="0" noProof="0" dirty="0">
                  <a:ln>
                    <a:noFill/>
                  </a:ln>
                  <a:solidFill>
                    <a:srgbClr val="434747"/>
                  </a:solidFill>
                  <a:effectLst/>
                  <a:uLnTx/>
                  <a:uFillTx/>
                  <a:latin typeface="Calibri"/>
                  <a:ea typeface="Calibri"/>
                </a:rPr>
                <a:t>con</a:t>
              </a:r>
              <a:r>
                <a:rPr kumimoji="0" lang="en-US" altLang="zh-CN" sz="1100" b="0" i="0" u="none" strike="noStrike" kern="0" cap="none" spc="170" normalizeH="0" baseline="0" noProof="0" dirty="0">
                  <a:ln>
                    <a:noFill/>
                  </a:ln>
                  <a:solidFill>
                    <a:srgbClr val="434747"/>
                  </a:solidFill>
                  <a:effectLst/>
                  <a:uLnTx/>
                  <a:uFillTx/>
                  <a:latin typeface="Calibri"/>
                  <a:ea typeface="Calibri"/>
                </a:rPr>
                <a:t>tent</a:t>
              </a:r>
            </a:p>
          </p:txBody>
        </p:sp>
        <p:sp>
          <p:nvSpPr>
            <p:cNvPr id="26" name="TextBox 6477">
              <a:extLst>
                <a:ext uri="{FF2B5EF4-FFF2-40B4-BE49-F238E27FC236}">
                  <a16:creationId xmlns:a16="http://schemas.microsoft.com/office/drawing/2014/main" id="{5659A299-31DE-A311-8F96-46B727E9FB48}"/>
                </a:ext>
              </a:extLst>
            </p:cNvPr>
            <p:cNvSpPr txBox="1"/>
            <p:nvPr/>
          </p:nvSpPr>
          <p:spPr>
            <a:xfrm>
              <a:off x="9487192" y="550434"/>
              <a:ext cx="869791" cy="1372766"/>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5" normalizeH="0" baseline="0" noProof="0" dirty="0">
                  <a:ln>
                    <a:noFill/>
                  </a:ln>
                  <a:solidFill>
                    <a:srgbClr val="434747"/>
                  </a:solidFill>
                  <a:effectLst/>
                  <a:uLnTx/>
                  <a:uFillTx/>
                  <a:latin typeface="Calibri"/>
                  <a:ea typeface="Calibri"/>
                </a:rPr>
                <a:t>Use</a:t>
              </a:r>
              <a:r>
                <a:rPr kumimoji="0" lang="en-US" altLang="zh-CN" sz="1800" b="1" i="0" u="none" strike="noStrike" kern="0" cap="none" spc="-5" normalizeH="0" baseline="0" noProof="0" dirty="0">
                  <a:ln>
                    <a:noFill/>
                  </a:ln>
                  <a:solidFill>
                    <a:srgbClr val="434747"/>
                  </a:solidFill>
                  <a:effectLst/>
                  <a:uLnTx/>
                  <a:uFillTx/>
                  <a:latin typeface="Calibri"/>
                  <a:ea typeface="Calibri"/>
                </a:rPr>
                <a:t>rs</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825"/>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305037" defTabSz="914400" eaLnBrk="1" fontAlgn="auto" latinLnBrk="0" hangingPunct="1">
                <a:lnSpc>
                  <a:spcPct val="379999"/>
                </a:lnSpc>
                <a:spcBef>
                  <a:spcPts val="0"/>
                </a:spcBef>
                <a:spcAft>
                  <a:spcPts val="0"/>
                </a:spcAft>
                <a:buClrTx/>
                <a:buSzTx/>
                <a:buFontTx/>
                <a:buNone/>
                <a:tabLst/>
                <a:defRPr/>
              </a:pPr>
              <a:r>
                <a:rPr kumimoji="0" lang="en-US" altLang="zh-CN" sz="1050" b="0" i="0" u="none" strike="noStrike" kern="0" cap="none" spc="444" normalizeH="0" baseline="0" noProof="0" dirty="0">
                  <a:ln>
                    <a:noFill/>
                  </a:ln>
                  <a:solidFill>
                    <a:srgbClr val="434747"/>
                  </a:solidFill>
                  <a:effectLst/>
                  <a:uLnTx/>
                  <a:uFillTx/>
                  <a:latin typeface="Calibri"/>
                  <a:ea typeface="Calibri"/>
                </a:rPr>
                <a:t>Log</a:t>
              </a:r>
              <a:r>
                <a:rPr kumimoji="0" lang="en-US" altLang="zh-CN" sz="1050" b="0" i="0" u="none" strike="noStrike" kern="0" cap="none" spc="354" normalizeH="0" baseline="0" noProof="0" dirty="0">
                  <a:ln>
                    <a:noFill/>
                  </a:ln>
                  <a:solidFill>
                    <a:srgbClr val="434747"/>
                  </a:solidFill>
                  <a:effectLst/>
                  <a:uLnTx/>
                  <a:uFillTx/>
                  <a:latin typeface="Calibri"/>
                  <a:ea typeface="Calibri"/>
                </a:rPr>
                <a:t>in</a:t>
              </a:r>
            </a:p>
          </p:txBody>
        </p:sp>
        <p:sp>
          <p:nvSpPr>
            <p:cNvPr id="27" name="TextBox 6479">
              <a:extLst>
                <a:ext uri="{FF2B5EF4-FFF2-40B4-BE49-F238E27FC236}">
                  <a16:creationId xmlns:a16="http://schemas.microsoft.com/office/drawing/2014/main" id="{1157D63C-4CD4-83DD-9608-A961944FA7BD}"/>
                </a:ext>
              </a:extLst>
            </p:cNvPr>
            <p:cNvSpPr txBox="1"/>
            <p:nvPr/>
          </p:nvSpPr>
          <p:spPr>
            <a:xfrm>
              <a:off x="6952429" y="3314971"/>
              <a:ext cx="924192" cy="278892"/>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S3</a:t>
              </a:r>
              <a:r>
                <a:rPr kumimoji="0" lang="en-US" altLang="zh-CN" sz="1800" b="1" i="0" u="none" strike="noStrike" kern="0" cap="none" spc="0"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1" i="0" u="none" strike="noStrike" kern="0" cap="none" spc="-10" normalizeH="0" baseline="0" noProof="0" dirty="0">
                  <a:ln>
                    <a:noFill/>
                  </a:ln>
                  <a:solidFill>
                    <a:srgbClr val="434747"/>
                  </a:solidFill>
                  <a:effectLst/>
                  <a:uLnTx/>
                  <a:uFillTx/>
                  <a:latin typeface="Calibri"/>
                  <a:ea typeface="Calibri"/>
                </a:rPr>
                <a:t>bucket</a:t>
              </a:r>
            </a:p>
          </p:txBody>
        </p:sp>
        <p:sp>
          <p:nvSpPr>
            <p:cNvPr id="28" name="TextBox 6480">
              <a:extLst>
                <a:ext uri="{FF2B5EF4-FFF2-40B4-BE49-F238E27FC236}">
                  <a16:creationId xmlns:a16="http://schemas.microsoft.com/office/drawing/2014/main" id="{55E79249-B66C-AA58-65AA-9548191C3A82}"/>
                </a:ext>
              </a:extLst>
            </p:cNvPr>
            <p:cNvSpPr txBox="1"/>
            <p:nvPr/>
          </p:nvSpPr>
          <p:spPr>
            <a:xfrm>
              <a:off x="8327514" y="3330210"/>
              <a:ext cx="1216880" cy="3119628"/>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API</a:t>
              </a:r>
              <a:r>
                <a:rPr kumimoji="0" lang="en-US" altLang="zh-CN" sz="1800" b="1" i="0" u="none" strike="noStrike" kern="0" cap="none" spc="-10"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1" i="0" u="none" strike="noStrike" kern="0" cap="none" spc="-10" normalizeH="0" baseline="0" noProof="0" dirty="0">
                  <a:ln>
                    <a:noFill/>
                  </a:ln>
                  <a:solidFill>
                    <a:srgbClr val="434747"/>
                  </a:solidFill>
                  <a:effectLst/>
                  <a:uLnTx/>
                  <a:uFillTx/>
                  <a:latin typeface="Calibri"/>
                  <a:ea typeface="Calibri"/>
                </a:rPr>
                <a:t>Gateway</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8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22690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5" normalizeH="0" baseline="0" noProof="0" dirty="0">
                  <a:ln>
                    <a:noFill/>
                  </a:ln>
                  <a:solidFill>
                    <a:srgbClr val="434747"/>
                  </a:solidFill>
                  <a:effectLst/>
                  <a:uLnTx/>
                  <a:uFillTx/>
                  <a:latin typeface="Calibri"/>
                  <a:ea typeface="Calibri"/>
                </a:rPr>
                <a:t>Lamb</a:t>
              </a:r>
              <a:r>
                <a:rPr kumimoji="0" lang="en-US" altLang="zh-CN" sz="1800" b="1" i="0" u="none" strike="noStrike" kern="0" cap="none" spc="0" normalizeH="0" baseline="0" noProof="0" dirty="0">
                  <a:ln>
                    <a:noFill/>
                  </a:ln>
                  <a:solidFill>
                    <a:srgbClr val="434747"/>
                  </a:solidFill>
                  <a:effectLst/>
                  <a:uLnTx/>
                  <a:uFillTx/>
                  <a:latin typeface="Calibri"/>
                  <a:ea typeface="Calibri"/>
                </a:rPr>
                <a:t>da</a:t>
              </a: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ts val="1889"/>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ndParaRPr>
            </a:p>
            <a:p>
              <a:pPr marL="0" marR="0" lvl="0" indent="91606"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5" normalizeH="0" baseline="0" noProof="0" dirty="0">
                  <a:ln>
                    <a:noFill/>
                  </a:ln>
                  <a:solidFill>
                    <a:srgbClr val="434747"/>
                  </a:solidFill>
                  <a:effectLst/>
                  <a:uLnTx/>
                  <a:uFillTx/>
                  <a:latin typeface="Calibri"/>
                  <a:ea typeface="Calibri"/>
                </a:rPr>
                <a:t>Dyna</a:t>
              </a:r>
              <a:r>
                <a:rPr kumimoji="0" lang="en-US" altLang="zh-CN" sz="1800" b="1" i="0" u="none" strike="noStrike" kern="0" cap="none" spc="0" normalizeH="0" baseline="0" noProof="0" dirty="0">
                  <a:ln>
                    <a:noFill/>
                  </a:ln>
                  <a:solidFill>
                    <a:srgbClr val="434747"/>
                  </a:solidFill>
                  <a:effectLst/>
                  <a:uLnTx/>
                  <a:uFillTx/>
                  <a:latin typeface="Calibri"/>
                  <a:ea typeface="Calibri"/>
                </a:rPr>
                <a:t>moDB</a:t>
              </a:r>
            </a:p>
          </p:txBody>
        </p:sp>
        <p:sp>
          <p:nvSpPr>
            <p:cNvPr id="29" name="TextBox 6481">
              <a:extLst>
                <a:ext uri="{FF2B5EF4-FFF2-40B4-BE49-F238E27FC236}">
                  <a16:creationId xmlns:a16="http://schemas.microsoft.com/office/drawing/2014/main" id="{FA1787A3-5DFA-C3D1-F0B3-AB796EC54024}"/>
                </a:ext>
              </a:extLst>
            </p:cNvPr>
            <p:cNvSpPr txBox="1"/>
            <p:nvPr/>
          </p:nvSpPr>
          <p:spPr>
            <a:xfrm>
              <a:off x="10034776" y="3375930"/>
              <a:ext cx="741339" cy="278892"/>
            </a:xfrm>
            <a:prstGeom prst="rect">
              <a:avLst/>
            </a:prstGeom>
            <a:noFill/>
          </p:spPr>
          <p:txBody>
            <a:bodyPr wrap="square" lIns="0" tIns="0" rIns="0" bIns="0" rtlCol="0">
              <a:spAutoFit/>
            </a:bodyPr>
            <a:lstStyle/>
            <a:p>
              <a:pPr marL="0" marR="0" lvl="0" indent="0" defTabSz="914400" eaLnBrk="1" fontAlgn="auto" latinLnBrk="0" hangingPunct="1">
                <a:lnSpc>
                  <a:spcPct val="101666"/>
                </a:lnSpc>
                <a:spcBef>
                  <a:spcPts val="0"/>
                </a:spcBef>
                <a:spcAft>
                  <a:spcPts val="0"/>
                </a:spcAft>
                <a:buClrTx/>
                <a:buSzTx/>
                <a:buFontTx/>
                <a:buNone/>
                <a:tabLst/>
                <a:defRPr/>
              </a:pPr>
              <a:r>
                <a:rPr kumimoji="0" lang="en-US" altLang="zh-CN" sz="1800" b="1" i="0" u="none" strike="noStrike" kern="0" cap="none" spc="-10" normalizeH="0" baseline="0" noProof="0" dirty="0">
                  <a:ln>
                    <a:noFill/>
                  </a:ln>
                  <a:solidFill>
                    <a:srgbClr val="434747"/>
                  </a:solidFill>
                  <a:effectLst/>
                  <a:uLnTx/>
                  <a:uFillTx/>
                  <a:latin typeface="Calibri"/>
                  <a:ea typeface="Calibri"/>
                </a:rPr>
                <a:t>Cog</a:t>
              </a:r>
              <a:r>
                <a:rPr kumimoji="0" lang="en-US" altLang="zh-CN" sz="1800" b="1" i="0" u="none" strike="noStrike" kern="0" cap="none" spc="-5" normalizeH="0" baseline="0" noProof="0" dirty="0">
                  <a:ln>
                    <a:noFill/>
                  </a:ln>
                  <a:solidFill>
                    <a:srgbClr val="434747"/>
                  </a:solidFill>
                  <a:effectLst/>
                  <a:uLnTx/>
                  <a:uFillTx/>
                  <a:latin typeface="Calibri"/>
                  <a:ea typeface="Calibri"/>
                </a:rPr>
                <a:t>nito</a:t>
              </a:r>
            </a:p>
          </p:txBody>
        </p:sp>
        <p:sp>
          <p:nvSpPr>
            <p:cNvPr id="30" name="TextBox 6484">
              <a:extLst>
                <a:ext uri="{FF2B5EF4-FFF2-40B4-BE49-F238E27FC236}">
                  <a16:creationId xmlns:a16="http://schemas.microsoft.com/office/drawing/2014/main" id="{5B89485A-C8D3-4728-3D65-B8C87C7D6694}"/>
                </a:ext>
              </a:extLst>
            </p:cNvPr>
            <p:cNvSpPr txBox="1"/>
            <p:nvPr/>
          </p:nvSpPr>
          <p:spPr>
            <a:xfrm rot="16200000">
              <a:off x="8424227" y="1752892"/>
              <a:ext cx="933467" cy="279052"/>
            </a:xfrm>
            <a:prstGeom prst="rect">
              <a:avLst/>
            </a:prstGeom>
            <a:noFill/>
          </p:spPr>
          <p:txBody>
            <a:bodyPr wrap="square" lIns="0" tIns="0" rIns="0" bIns="0" rtlCol="0">
              <a:spAutoFit/>
            </a:bodyPr>
            <a:lstStyle/>
            <a:p>
              <a:pPr marL="0" marR="0" lvl="0" indent="0" defTabSz="914400" eaLnBrk="1" fontAlgn="auto" latinLnBrk="0" hangingPunct="1">
                <a:lnSpc>
                  <a:spcPct val="101725"/>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434747"/>
                  </a:solidFill>
                  <a:effectLst/>
                  <a:uLnTx/>
                  <a:uFillTx/>
                  <a:latin typeface="Calibri"/>
                  <a:ea typeface="Calibri"/>
                </a:rPr>
                <a:t>REST</a:t>
              </a:r>
              <a:r>
                <a:rPr kumimoji="0" lang="en-US" altLang="zh-CN" sz="1800" b="0" i="0" u="none" strike="noStrike" kern="0" cap="none" spc="-85" normalizeH="0" baseline="0" noProof="0" dirty="0">
                  <a:ln>
                    <a:noFill/>
                  </a:ln>
                  <a:solidFill>
                    <a:srgbClr val="434747"/>
                  </a:solidFill>
                  <a:effectLst/>
                  <a:uLnTx/>
                  <a:uFillTx/>
                  <a:latin typeface="Calibri"/>
                  <a:ea typeface="宋体" panose="02010600030101010101" pitchFamily="2" charset="-122"/>
                  <a:cs typeface="Calibri"/>
                </a:rPr>
                <a:t> </a:t>
              </a:r>
              <a:r>
                <a:rPr kumimoji="0" lang="en-US" altLang="zh-CN" sz="1800" b="0" i="0" u="none" strike="noStrike" kern="0" cap="none" spc="0" normalizeH="0" baseline="0" noProof="0" dirty="0">
                  <a:ln>
                    <a:noFill/>
                  </a:ln>
                  <a:solidFill>
                    <a:srgbClr val="434747"/>
                  </a:solidFill>
                  <a:effectLst/>
                  <a:uLnTx/>
                  <a:uFillTx/>
                  <a:latin typeface="Calibri"/>
                  <a:ea typeface="Calibri"/>
                </a:rPr>
                <a:t>API</a:t>
              </a:r>
            </a:p>
          </p:txBody>
        </p:sp>
      </p:grpSp>
    </p:spTree>
    <p:extLst>
      <p:ext uri="{BB962C8B-B14F-4D97-AF65-F5344CB8AC3E}">
        <p14:creationId xmlns:p14="http://schemas.microsoft.com/office/powerpoint/2010/main" val="27174923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88021" y="517123"/>
            <a:ext cx="6877050" cy="639763"/>
          </a:xfrm>
        </p:spPr>
        <p:txBody>
          <a:bodyPr>
            <a:normAutofit fontScale="90000"/>
          </a:bodyPr>
          <a:lstStyle/>
          <a:p>
            <a:r>
              <a:rPr lang="en-US" altLang="ko-KR" dirty="0"/>
              <a:t>Lambda: Serverless thumbnail creation</a:t>
            </a:r>
            <a:endParaRPr lang="ko-KR" altLang="en-US" dirty="0"/>
          </a:p>
        </p:txBody>
      </p:sp>
      <p:sp>
        <p:nvSpPr>
          <p:cNvPr id="4" name="Freeform 6532">
            <a:extLst>
              <a:ext uri="{FF2B5EF4-FFF2-40B4-BE49-F238E27FC236}">
                <a16:creationId xmlns:a16="http://schemas.microsoft.com/office/drawing/2014/main" id="{38089F54-03ED-76C9-1B21-EE47E0BC31DF}"/>
              </a:ext>
            </a:extLst>
          </p:cNvPr>
          <p:cNvSpPr/>
          <p:nvPr/>
        </p:nvSpPr>
        <p:spPr>
          <a:xfrm>
            <a:off x="2698750" y="2571750"/>
            <a:ext cx="1682750" cy="781050"/>
          </a:xfrm>
          <a:custGeom>
            <a:avLst/>
            <a:gdLst>
              <a:gd name="connsiteX0" fmla="*/ 14423 w 1682750"/>
              <a:gd name="connsiteY0" fmla="*/ 208331 h 781050"/>
              <a:gd name="connsiteX1" fmla="*/ 1302595 w 1682750"/>
              <a:gd name="connsiteY1" fmla="*/ 208331 h 781050"/>
              <a:gd name="connsiteX2" fmla="*/ 1302595 w 1682750"/>
              <a:gd name="connsiteY2" fmla="*/ 15204 h 781050"/>
              <a:gd name="connsiteX3" fmla="*/ 1688849 w 1682750"/>
              <a:gd name="connsiteY3" fmla="*/ 401460 h 781050"/>
              <a:gd name="connsiteX4" fmla="*/ 1302595 w 1682750"/>
              <a:gd name="connsiteY4" fmla="*/ 787713 h 781050"/>
              <a:gd name="connsiteX5" fmla="*/ 1302595 w 1682750"/>
              <a:gd name="connsiteY5" fmla="*/ 594587 h 781050"/>
              <a:gd name="connsiteX6" fmla="*/ 14423 w 1682750"/>
              <a:gd name="connsiteY6" fmla="*/ 594587 h 781050"/>
              <a:gd name="connsiteX7" fmla="*/ 14423 w 1682750"/>
              <a:gd name="connsiteY7" fmla="*/ 208331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750" h="781050">
                <a:moveTo>
                  <a:pt x="14423" y="208331"/>
                </a:moveTo>
                <a:lnTo>
                  <a:pt x="1302595" y="208331"/>
                </a:lnTo>
                <a:lnTo>
                  <a:pt x="1302595" y="15204"/>
                </a:lnTo>
                <a:lnTo>
                  <a:pt x="1688849" y="401460"/>
                </a:lnTo>
                <a:lnTo>
                  <a:pt x="1302595" y="787713"/>
                </a:lnTo>
                <a:lnTo>
                  <a:pt x="1302595" y="594587"/>
                </a:lnTo>
                <a:lnTo>
                  <a:pt x="14423" y="594587"/>
                </a:lnTo>
                <a:lnTo>
                  <a:pt x="14423" y="208331"/>
                </a:lnTo>
                <a:close/>
              </a:path>
            </a:pathLst>
          </a:custGeom>
          <a:solidFill>
            <a:srgbClr val="000000">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Freeform 6533">
            <a:extLst>
              <a:ext uri="{FF2B5EF4-FFF2-40B4-BE49-F238E27FC236}">
                <a16:creationId xmlns:a16="http://schemas.microsoft.com/office/drawing/2014/main" id="{86E83AFB-3994-A9A1-6819-1C9DD9C3C60C}"/>
              </a:ext>
            </a:extLst>
          </p:cNvPr>
          <p:cNvSpPr/>
          <p:nvPr/>
        </p:nvSpPr>
        <p:spPr>
          <a:xfrm>
            <a:off x="6292850" y="1682750"/>
            <a:ext cx="1403350" cy="1276350"/>
          </a:xfrm>
          <a:custGeom>
            <a:avLst/>
            <a:gdLst>
              <a:gd name="connsiteX0" fmla="*/ 7878 w 1403350"/>
              <a:gd name="connsiteY0" fmla="*/ 988737 h 1276350"/>
              <a:gd name="connsiteX1" fmla="*/ 994178 w 1403350"/>
              <a:gd name="connsiteY1" fmla="*/ 160129 h 1276350"/>
              <a:gd name="connsiteX2" fmla="*/ 869951 w 1403350"/>
              <a:gd name="connsiteY2" fmla="*/ 12259 h 1276350"/>
              <a:gd name="connsiteX3" fmla="*/ 1414146 w 1403350"/>
              <a:gd name="connsiteY3" fmla="*/ 59545 h 1276350"/>
              <a:gd name="connsiteX4" fmla="*/ 1366863 w 1403350"/>
              <a:gd name="connsiteY4" fmla="*/ 603738 h 1276350"/>
              <a:gd name="connsiteX5" fmla="*/ 1242635 w 1403350"/>
              <a:gd name="connsiteY5" fmla="*/ 455869 h 1276350"/>
              <a:gd name="connsiteX6" fmla="*/ 256334 w 1403350"/>
              <a:gd name="connsiteY6" fmla="*/ 1284477 h 1276350"/>
              <a:gd name="connsiteX7" fmla="*/ 7878 w 1403350"/>
              <a:gd name="connsiteY7" fmla="*/ 988737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350" h="1276350">
                <a:moveTo>
                  <a:pt x="7878" y="988737"/>
                </a:moveTo>
                <a:lnTo>
                  <a:pt x="994178" y="160129"/>
                </a:lnTo>
                <a:lnTo>
                  <a:pt x="869951" y="12259"/>
                </a:lnTo>
                <a:lnTo>
                  <a:pt x="1414146" y="59545"/>
                </a:lnTo>
                <a:lnTo>
                  <a:pt x="1366863" y="603738"/>
                </a:lnTo>
                <a:lnTo>
                  <a:pt x="1242635" y="455869"/>
                </a:lnTo>
                <a:lnTo>
                  <a:pt x="256334" y="1284477"/>
                </a:lnTo>
                <a:lnTo>
                  <a:pt x="7878" y="988737"/>
                </a:lnTo>
                <a:close/>
              </a:path>
            </a:pathLst>
          </a:custGeom>
          <a:solidFill>
            <a:srgbClr val="000000">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6" name="Picture 6535">
            <a:extLst>
              <a:ext uri="{FF2B5EF4-FFF2-40B4-BE49-F238E27FC236}">
                <a16:creationId xmlns:a16="http://schemas.microsoft.com/office/drawing/2014/main" id="{CF191C68-9D25-9DBF-A486-BBE8345811B6}"/>
              </a:ext>
            </a:extLst>
          </p:cNvPr>
          <p:cNvPicPr>
            <a:picLocks noChangeAspect="1"/>
          </p:cNvPicPr>
          <p:nvPr/>
        </p:nvPicPr>
        <p:blipFill>
          <a:blip r:embed="rId2"/>
          <a:stretch>
            <a:fillRect/>
          </a:stretch>
        </p:blipFill>
        <p:spPr>
          <a:xfrm>
            <a:off x="830580" y="4503420"/>
            <a:ext cx="1798320" cy="1226820"/>
          </a:xfrm>
          <a:prstGeom prst="rect">
            <a:avLst/>
          </a:prstGeom>
        </p:spPr>
      </p:pic>
      <p:pic>
        <p:nvPicPr>
          <p:cNvPr id="7" name="Picture 6536">
            <a:extLst>
              <a:ext uri="{FF2B5EF4-FFF2-40B4-BE49-F238E27FC236}">
                <a16:creationId xmlns:a16="http://schemas.microsoft.com/office/drawing/2014/main" id="{4ABE1733-9403-2595-077F-991207FF14AA}"/>
              </a:ext>
            </a:extLst>
          </p:cNvPr>
          <p:cNvPicPr>
            <a:picLocks noChangeAspect="1"/>
          </p:cNvPicPr>
          <p:nvPr/>
        </p:nvPicPr>
        <p:blipFill>
          <a:blip r:embed="rId3"/>
          <a:stretch>
            <a:fillRect/>
          </a:stretch>
        </p:blipFill>
        <p:spPr>
          <a:xfrm>
            <a:off x="10104120" y="1432560"/>
            <a:ext cx="883919" cy="601980"/>
          </a:xfrm>
          <a:prstGeom prst="rect">
            <a:avLst/>
          </a:prstGeom>
        </p:spPr>
      </p:pic>
      <p:sp>
        <p:nvSpPr>
          <p:cNvPr id="8" name="Freeform 6536">
            <a:extLst>
              <a:ext uri="{FF2B5EF4-FFF2-40B4-BE49-F238E27FC236}">
                <a16:creationId xmlns:a16="http://schemas.microsoft.com/office/drawing/2014/main" id="{117DDA0E-FE02-9080-1A72-8AB9BD61B9FE}"/>
              </a:ext>
            </a:extLst>
          </p:cNvPr>
          <p:cNvSpPr/>
          <p:nvPr/>
        </p:nvSpPr>
        <p:spPr>
          <a:xfrm>
            <a:off x="6305550" y="3054350"/>
            <a:ext cx="1327150" cy="1327150"/>
          </a:xfrm>
          <a:custGeom>
            <a:avLst/>
            <a:gdLst>
              <a:gd name="connsiteX0" fmla="*/ 285815 w 1327150"/>
              <a:gd name="connsiteY0" fmla="*/ 14621 h 1327150"/>
              <a:gd name="connsiteX1" fmla="*/ 1196681 w 1327150"/>
              <a:gd name="connsiteY1" fmla="*/ 925487 h 1327150"/>
              <a:gd name="connsiteX2" fmla="*/ 1333241 w 1327150"/>
              <a:gd name="connsiteY2" fmla="*/ 788927 h 1327150"/>
              <a:gd name="connsiteX3" fmla="*/ 1333238 w 1327150"/>
              <a:gd name="connsiteY3" fmla="*/ 1335168 h 1327150"/>
              <a:gd name="connsiteX4" fmla="*/ 787000 w 1327150"/>
              <a:gd name="connsiteY4" fmla="*/ 1335168 h 1327150"/>
              <a:gd name="connsiteX5" fmla="*/ 923559 w 1327150"/>
              <a:gd name="connsiteY5" fmla="*/ 1198609 h 1327150"/>
              <a:gd name="connsiteX6" fmla="*/ 12693 w 1327150"/>
              <a:gd name="connsiteY6" fmla="*/ 287742 h 1327150"/>
              <a:gd name="connsiteX7" fmla="*/ 285815 w 1327150"/>
              <a:gd name="connsiteY7" fmla="*/ 14621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150" h="1327150">
                <a:moveTo>
                  <a:pt x="285815" y="14621"/>
                </a:moveTo>
                <a:lnTo>
                  <a:pt x="1196681" y="925487"/>
                </a:lnTo>
                <a:lnTo>
                  <a:pt x="1333241" y="788927"/>
                </a:lnTo>
                <a:lnTo>
                  <a:pt x="1333238" y="1335168"/>
                </a:lnTo>
                <a:lnTo>
                  <a:pt x="787000" y="1335168"/>
                </a:lnTo>
                <a:lnTo>
                  <a:pt x="923559" y="1198609"/>
                </a:lnTo>
                <a:lnTo>
                  <a:pt x="12693" y="287742"/>
                </a:lnTo>
                <a:lnTo>
                  <a:pt x="285815" y="14621"/>
                </a:lnTo>
                <a:close/>
              </a:path>
            </a:pathLst>
          </a:custGeom>
          <a:solidFill>
            <a:srgbClr val="0000FF">
              <a:alpha val="0"/>
            </a:srgbClr>
          </a:solid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9" name="Picture 6538">
            <a:extLst>
              <a:ext uri="{FF2B5EF4-FFF2-40B4-BE49-F238E27FC236}">
                <a16:creationId xmlns:a16="http://schemas.microsoft.com/office/drawing/2014/main" id="{6AD45196-865C-2DF3-784D-05ECF5BF9B76}"/>
              </a:ext>
            </a:extLst>
          </p:cNvPr>
          <p:cNvPicPr>
            <a:picLocks noChangeAspect="1"/>
          </p:cNvPicPr>
          <p:nvPr/>
        </p:nvPicPr>
        <p:blipFill>
          <a:blip r:embed="rId4"/>
          <a:stretch>
            <a:fillRect/>
          </a:stretch>
        </p:blipFill>
        <p:spPr>
          <a:xfrm>
            <a:off x="1203960" y="2468880"/>
            <a:ext cx="1036319" cy="1051560"/>
          </a:xfrm>
          <a:prstGeom prst="rect">
            <a:avLst/>
          </a:prstGeom>
        </p:spPr>
      </p:pic>
      <p:pic>
        <p:nvPicPr>
          <p:cNvPr id="10" name="Picture 6539">
            <a:extLst>
              <a:ext uri="{FF2B5EF4-FFF2-40B4-BE49-F238E27FC236}">
                <a16:creationId xmlns:a16="http://schemas.microsoft.com/office/drawing/2014/main" id="{EC0AC582-3E12-9CF9-193C-04AD5D76BFC5}"/>
              </a:ext>
            </a:extLst>
          </p:cNvPr>
          <p:cNvPicPr>
            <a:picLocks noChangeAspect="1"/>
          </p:cNvPicPr>
          <p:nvPr/>
        </p:nvPicPr>
        <p:blipFill>
          <a:blip r:embed="rId5"/>
          <a:stretch>
            <a:fillRect/>
          </a:stretch>
        </p:blipFill>
        <p:spPr>
          <a:xfrm>
            <a:off x="4678679" y="2369820"/>
            <a:ext cx="1257300" cy="1264920"/>
          </a:xfrm>
          <a:prstGeom prst="rect">
            <a:avLst/>
          </a:prstGeom>
        </p:spPr>
      </p:pic>
      <p:pic>
        <p:nvPicPr>
          <p:cNvPr id="11" name="Picture 6540">
            <a:extLst>
              <a:ext uri="{FF2B5EF4-FFF2-40B4-BE49-F238E27FC236}">
                <a16:creationId xmlns:a16="http://schemas.microsoft.com/office/drawing/2014/main" id="{B48B842A-A313-B071-8885-3BABB5740927}"/>
              </a:ext>
            </a:extLst>
          </p:cNvPr>
          <p:cNvPicPr>
            <a:picLocks noChangeAspect="1"/>
          </p:cNvPicPr>
          <p:nvPr/>
        </p:nvPicPr>
        <p:blipFill>
          <a:blip r:embed="rId6"/>
          <a:stretch>
            <a:fillRect/>
          </a:stretch>
        </p:blipFill>
        <p:spPr>
          <a:xfrm>
            <a:off x="8275320" y="1211580"/>
            <a:ext cx="1036319" cy="1036319"/>
          </a:xfrm>
          <a:prstGeom prst="rect">
            <a:avLst/>
          </a:prstGeom>
        </p:spPr>
      </p:pic>
      <p:pic>
        <p:nvPicPr>
          <p:cNvPr id="12" name="Picture 6541">
            <a:extLst>
              <a:ext uri="{FF2B5EF4-FFF2-40B4-BE49-F238E27FC236}">
                <a16:creationId xmlns:a16="http://schemas.microsoft.com/office/drawing/2014/main" id="{BCB545ED-938C-6521-F5F0-2C0D227DA548}"/>
              </a:ext>
            </a:extLst>
          </p:cNvPr>
          <p:cNvPicPr>
            <a:picLocks noChangeAspect="1"/>
          </p:cNvPicPr>
          <p:nvPr/>
        </p:nvPicPr>
        <p:blipFill>
          <a:blip r:embed="rId7"/>
          <a:stretch>
            <a:fillRect/>
          </a:stretch>
        </p:blipFill>
        <p:spPr>
          <a:xfrm>
            <a:off x="8275320" y="3954779"/>
            <a:ext cx="1036319" cy="1036319"/>
          </a:xfrm>
          <a:prstGeom prst="rect">
            <a:avLst/>
          </a:prstGeom>
        </p:spPr>
      </p:pic>
      <p:sp>
        <p:nvSpPr>
          <p:cNvPr id="13" name="TextBox 6542">
            <a:extLst>
              <a:ext uri="{FF2B5EF4-FFF2-40B4-BE49-F238E27FC236}">
                <a16:creationId xmlns:a16="http://schemas.microsoft.com/office/drawing/2014/main" id="{74BE99C3-3C52-1383-BACA-E6D202BEDC3D}"/>
              </a:ext>
            </a:extLst>
          </p:cNvPr>
          <p:cNvSpPr txBox="1"/>
          <p:nvPr/>
        </p:nvSpPr>
        <p:spPr>
          <a:xfrm>
            <a:off x="6730086" y="2091825"/>
            <a:ext cx="3163915" cy="721233"/>
          </a:xfrm>
          <a:prstGeom prst="rect">
            <a:avLst/>
          </a:prstGeom>
          <a:noFill/>
        </p:spPr>
        <p:txBody>
          <a:bodyPr wrap="square" lIns="0" tIns="0" rIns="0" bIns="0" rtlCol="0">
            <a:spAutoFit/>
          </a:bodyPr>
          <a:lstStyle/>
          <a:p>
            <a:pPr latinLnBrk="0">
              <a:lnSpc>
                <a:spcPct val="262916"/>
              </a:lnSpc>
              <a:tabLst>
                <a:tab pos="1066512" algn="l"/>
              </a:tabLst>
            </a:pPr>
            <a:r>
              <a:rPr lang="en-US" altLang="zh-CN" sz="1350" spc="365" dirty="0">
                <a:solidFill>
                  <a:srgbClr val="434747"/>
                </a:solidFill>
                <a:latin typeface="Calibri"/>
                <a:ea typeface="Calibri"/>
              </a:rPr>
              <a:t>push	</a:t>
            </a:r>
            <a:r>
              <a:rPr lang="en-US" altLang="zh-CN" b="1" dirty="0">
                <a:solidFill>
                  <a:srgbClr val="434747"/>
                </a:solidFill>
                <a:latin typeface="Calibri"/>
                <a:ea typeface="Calibri"/>
              </a:rPr>
              <a:t>New</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thumbnail</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75"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S3</a:t>
            </a:r>
          </a:p>
        </p:txBody>
      </p:sp>
      <p:sp>
        <p:nvSpPr>
          <p:cNvPr id="14" name="TextBox 6543">
            <a:extLst>
              <a:ext uri="{FF2B5EF4-FFF2-40B4-BE49-F238E27FC236}">
                <a16:creationId xmlns:a16="http://schemas.microsoft.com/office/drawing/2014/main" id="{AAE3634F-55FA-CADC-136D-B28655411783}"/>
              </a:ext>
            </a:extLst>
          </p:cNvPr>
          <p:cNvSpPr txBox="1"/>
          <p:nvPr/>
        </p:nvSpPr>
        <p:spPr>
          <a:xfrm>
            <a:off x="3144960" y="2833386"/>
            <a:ext cx="745233" cy="278892"/>
          </a:xfrm>
          <a:prstGeom prst="rect">
            <a:avLst/>
          </a:prstGeom>
          <a:noFill/>
        </p:spPr>
        <p:txBody>
          <a:bodyPr wrap="square" lIns="0" tIns="0" rIns="0" bIns="0" rtlCol="0">
            <a:spAutoFit/>
          </a:bodyPr>
          <a:lstStyle/>
          <a:p>
            <a:pPr latinLnBrk="0">
              <a:lnSpc>
                <a:spcPct val="101666"/>
              </a:lnSpc>
            </a:pPr>
            <a:r>
              <a:rPr lang="en-US" altLang="zh-CN" spc="-5" dirty="0">
                <a:solidFill>
                  <a:srgbClr val="434747"/>
                </a:solidFill>
                <a:latin typeface="Calibri"/>
                <a:ea typeface="Calibri"/>
              </a:rPr>
              <a:t>t</a:t>
            </a:r>
            <a:r>
              <a:rPr lang="en-US" altLang="zh-CN" dirty="0">
                <a:solidFill>
                  <a:srgbClr val="434747"/>
                </a:solidFill>
                <a:latin typeface="Calibri"/>
                <a:ea typeface="Calibri"/>
              </a:rPr>
              <a:t>rigger</a:t>
            </a:r>
          </a:p>
        </p:txBody>
      </p:sp>
      <p:sp>
        <p:nvSpPr>
          <p:cNvPr id="15" name="TextBox 6544">
            <a:extLst>
              <a:ext uri="{FF2B5EF4-FFF2-40B4-BE49-F238E27FC236}">
                <a16:creationId xmlns:a16="http://schemas.microsoft.com/office/drawing/2014/main" id="{D31D9039-F2FD-5771-F801-BAEED9699C84}"/>
              </a:ext>
            </a:extLst>
          </p:cNvPr>
          <p:cNvSpPr txBox="1"/>
          <p:nvPr/>
        </p:nvSpPr>
        <p:spPr>
          <a:xfrm>
            <a:off x="929639" y="4019058"/>
            <a:ext cx="1578984" cy="278892"/>
          </a:xfrm>
          <a:prstGeom prst="rect">
            <a:avLst/>
          </a:prstGeom>
          <a:noFill/>
        </p:spPr>
        <p:txBody>
          <a:bodyPr wrap="square" lIns="0" tIns="0" rIns="0" bIns="0" rtlCol="0">
            <a:spAutoFit/>
          </a:bodyPr>
          <a:lstStyle/>
          <a:p>
            <a:pPr latinLnBrk="0">
              <a:lnSpc>
                <a:spcPct val="101666"/>
              </a:lnSpc>
            </a:pPr>
            <a:r>
              <a:rPr lang="en-US" altLang="zh-CN" b="1" dirty="0">
                <a:solidFill>
                  <a:srgbClr val="434747"/>
                </a:solidFill>
                <a:latin typeface="Calibri"/>
                <a:ea typeface="Calibri"/>
              </a:rPr>
              <a:t>New</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image</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64"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S3</a:t>
            </a:r>
          </a:p>
        </p:txBody>
      </p:sp>
      <p:sp>
        <p:nvSpPr>
          <p:cNvPr id="16" name="TextBox 6545">
            <a:extLst>
              <a:ext uri="{FF2B5EF4-FFF2-40B4-BE49-F238E27FC236}">
                <a16:creationId xmlns:a16="http://schemas.microsoft.com/office/drawing/2014/main" id="{D42FD082-F6C1-8070-3B99-1CA272FB8D77}"/>
              </a:ext>
            </a:extLst>
          </p:cNvPr>
          <p:cNvSpPr txBox="1"/>
          <p:nvPr/>
        </p:nvSpPr>
        <p:spPr>
          <a:xfrm>
            <a:off x="4175161" y="3919999"/>
            <a:ext cx="2138593" cy="548640"/>
          </a:xfrm>
          <a:prstGeom prst="rect">
            <a:avLst/>
          </a:prstGeom>
          <a:noFill/>
        </p:spPr>
        <p:txBody>
          <a:bodyPr wrap="square" lIns="0" tIns="0" rIns="0" bIns="0" rtlCol="0">
            <a:spAutoFit/>
          </a:bodyPr>
          <a:lstStyle/>
          <a:p>
            <a:pPr latinLnBrk="0"/>
            <a:r>
              <a:rPr lang="en-US" altLang="zh-CN" b="1" dirty="0">
                <a:solidFill>
                  <a:srgbClr val="434747"/>
                </a:solidFill>
                <a:latin typeface="Calibri"/>
                <a:ea typeface="Calibri"/>
              </a:rPr>
              <a:t>AWS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Lambda</a:t>
            </a:r>
            <a:r>
              <a:rPr lang="en-US" altLang="zh-CN" b="1" spc="-11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Function</a:t>
            </a:r>
          </a:p>
          <a:p>
            <a:pPr indent="95505" latinLnBrk="0"/>
            <a:r>
              <a:rPr lang="en-US" altLang="zh-CN" b="1" dirty="0">
                <a:solidFill>
                  <a:srgbClr val="434747"/>
                </a:solidFill>
                <a:latin typeface="Calibri"/>
                <a:ea typeface="Calibri"/>
              </a:rPr>
              <a:t>Creates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a</a:t>
            </a:r>
            <a:r>
              <a:rPr lang="en-US" altLang="zh-CN" b="1" spc="-12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Thumbnail</a:t>
            </a:r>
          </a:p>
        </p:txBody>
      </p:sp>
      <p:sp>
        <p:nvSpPr>
          <p:cNvPr id="17" name="TextBox 6546">
            <a:extLst>
              <a:ext uri="{FF2B5EF4-FFF2-40B4-BE49-F238E27FC236}">
                <a16:creationId xmlns:a16="http://schemas.microsoft.com/office/drawing/2014/main" id="{335B7E2E-59B6-D24C-EA11-4A37A159FFE0}"/>
              </a:ext>
            </a:extLst>
          </p:cNvPr>
          <p:cNvSpPr txBox="1"/>
          <p:nvPr/>
        </p:nvSpPr>
        <p:spPr>
          <a:xfrm>
            <a:off x="6720032" y="3470162"/>
            <a:ext cx="642725" cy="515143"/>
          </a:xfrm>
          <a:prstGeom prst="rect">
            <a:avLst/>
          </a:prstGeom>
          <a:noFill/>
        </p:spPr>
        <p:txBody>
          <a:bodyPr wrap="square" lIns="0" tIns="0" rIns="0" bIns="0" rtlCol="0">
            <a:spAutoFit/>
          </a:bodyPr>
          <a:lstStyle/>
          <a:p>
            <a:pPr latinLnBrk="0">
              <a:lnSpc>
                <a:spcPct val="270416"/>
              </a:lnSpc>
            </a:pPr>
            <a:r>
              <a:rPr lang="en-US" altLang="zh-CN" sz="1250" spc="405" dirty="0">
                <a:solidFill>
                  <a:srgbClr val="434747"/>
                </a:solidFill>
                <a:latin typeface="Calibri"/>
                <a:ea typeface="Calibri"/>
              </a:rPr>
              <a:t>pu</a:t>
            </a:r>
            <a:r>
              <a:rPr lang="en-US" altLang="zh-CN" sz="1250" spc="395" dirty="0">
                <a:solidFill>
                  <a:srgbClr val="434747"/>
                </a:solidFill>
                <a:latin typeface="Calibri"/>
                <a:ea typeface="Calibri"/>
              </a:rPr>
              <a:t>sh</a:t>
            </a:r>
          </a:p>
        </p:txBody>
      </p:sp>
      <p:sp>
        <p:nvSpPr>
          <p:cNvPr id="31" name="TextBox 6547">
            <a:extLst>
              <a:ext uri="{FF2B5EF4-FFF2-40B4-BE49-F238E27FC236}">
                <a16:creationId xmlns:a16="http://schemas.microsoft.com/office/drawing/2014/main" id="{DC3582BD-86D0-2776-91F3-AADE8CFBEF2B}"/>
              </a:ext>
            </a:extLst>
          </p:cNvPr>
          <p:cNvSpPr txBox="1"/>
          <p:nvPr/>
        </p:nvSpPr>
        <p:spPr>
          <a:xfrm>
            <a:off x="10125857" y="3692923"/>
            <a:ext cx="1322357" cy="1104217"/>
          </a:xfrm>
          <a:prstGeom prst="rect">
            <a:avLst/>
          </a:prstGeom>
          <a:noFill/>
        </p:spPr>
        <p:txBody>
          <a:bodyPr wrap="square" lIns="0" tIns="0" rIns="0" bIns="0" rtlCol="0">
            <a:spAutoFit/>
          </a:bodyPr>
          <a:lstStyle/>
          <a:p>
            <a:pPr latinLnBrk="0" hangingPunct="0">
              <a:lnSpc>
                <a:spcPct val="100416"/>
              </a:lnSpc>
            </a:pPr>
            <a:r>
              <a:rPr lang="en-US" altLang="zh-CN" spc="40" dirty="0">
                <a:solidFill>
                  <a:srgbClr val="434747"/>
                </a:solidFill>
                <a:latin typeface="Calibri"/>
                <a:ea typeface="Calibri"/>
              </a:rPr>
              <a:t>Image</a:t>
            </a:r>
            <a:r>
              <a:rPr lang="en-US" altLang="zh-CN" spc="-194" dirty="0">
                <a:solidFill>
                  <a:srgbClr val="434747"/>
                </a:solidFill>
                <a:latin typeface="Calibri"/>
                <a:ea typeface="宋体" panose="02010600030101010101" pitchFamily="2" charset="-122"/>
                <a:cs typeface="Calibri"/>
              </a:rPr>
              <a:t> </a:t>
            </a:r>
            <a:r>
              <a:rPr lang="en-US" altLang="zh-CN" spc="50" dirty="0">
                <a:solidFill>
                  <a:srgbClr val="434747"/>
                </a:solidFill>
                <a:latin typeface="Calibri"/>
                <a:ea typeface="Calibri"/>
              </a:rPr>
              <a:t>name</a:t>
            </a:r>
            <a:r>
              <a:rPr lang="en-US" altLang="zh-CN" dirty="0">
                <a:solidFill>
                  <a:srgbClr val="434747"/>
                </a:solidFill>
                <a:latin typeface="Calibri"/>
                <a:ea typeface="宋体" panose="02010600030101010101" pitchFamily="2" charset="-122"/>
                <a:cs typeface="Calibri"/>
              </a:rPr>
              <a:t> </a:t>
            </a:r>
            <a:r>
              <a:rPr lang="en-US" altLang="zh-CN" spc="40" dirty="0">
                <a:solidFill>
                  <a:srgbClr val="434747"/>
                </a:solidFill>
                <a:latin typeface="Calibri"/>
                <a:ea typeface="Calibri"/>
              </a:rPr>
              <a:t>Image</a:t>
            </a:r>
            <a:r>
              <a:rPr lang="en-US" altLang="zh-CN" spc="-184" dirty="0">
                <a:solidFill>
                  <a:srgbClr val="434747"/>
                </a:solidFill>
                <a:latin typeface="Calibri"/>
                <a:ea typeface="宋体" panose="02010600030101010101" pitchFamily="2" charset="-122"/>
                <a:cs typeface="Calibri"/>
              </a:rPr>
              <a:t> </a:t>
            </a:r>
            <a:r>
              <a:rPr lang="en-US" altLang="zh-CN" spc="34" dirty="0">
                <a:solidFill>
                  <a:srgbClr val="434747"/>
                </a:solidFill>
                <a:latin typeface="Calibri"/>
                <a:ea typeface="Calibri"/>
              </a:rPr>
              <a:t>size</a:t>
            </a:r>
            <a:r>
              <a:rPr lang="en-US" altLang="zh-CN" dirty="0">
                <a:solidFill>
                  <a:srgbClr val="434747"/>
                </a:solidFill>
                <a:latin typeface="Calibri"/>
                <a:ea typeface="宋体" panose="02010600030101010101" pitchFamily="2" charset="-122"/>
                <a:cs typeface="Calibri"/>
              </a:rPr>
              <a:t> </a:t>
            </a:r>
            <a:r>
              <a:rPr lang="en-US" altLang="zh-CN" spc="20" dirty="0">
                <a:solidFill>
                  <a:srgbClr val="434747"/>
                </a:solidFill>
                <a:latin typeface="Calibri"/>
                <a:ea typeface="Calibri"/>
              </a:rPr>
              <a:t>Creation</a:t>
            </a:r>
            <a:r>
              <a:rPr lang="en-US" altLang="zh-CN" spc="-200" dirty="0">
                <a:solidFill>
                  <a:srgbClr val="434747"/>
                </a:solidFill>
                <a:latin typeface="Calibri"/>
                <a:ea typeface="宋体" panose="02010600030101010101" pitchFamily="2" charset="-122"/>
                <a:cs typeface="Calibri"/>
              </a:rPr>
              <a:t> </a:t>
            </a:r>
            <a:r>
              <a:rPr lang="en-US" altLang="zh-CN" spc="30" dirty="0">
                <a:solidFill>
                  <a:srgbClr val="434747"/>
                </a:solidFill>
                <a:latin typeface="Calibri"/>
                <a:ea typeface="Calibri"/>
              </a:rPr>
              <a:t>date</a:t>
            </a:r>
            <a:r>
              <a:rPr lang="en-US" altLang="zh-CN" dirty="0">
                <a:solidFill>
                  <a:srgbClr val="434747"/>
                </a:solidFill>
                <a:latin typeface="Calibri"/>
                <a:ea typeface="宋体" panose="02010600030101010101" pitchFamily="2" charset="-122"/>
                <a:cs typeface="Calibri"/>
              </a:rPr>
              <a:t> </a:t>
            </a:r>
            <a:r>
              <a:rPr lang="en-US" altLang="zh-CN" spc="-10" dirty="0">
                <a:solidFill>
                  <a:srgbClr val="434747"/>
                </a:solidFill>
                <a:latin typeface="Calibri"/>
                <a:ea typeface="Calibri"/>
              </a:rPr>
              <a:t>etc…</a:t>
            </a:r>
          </a:p>
        </p:txBody>
      </p:sp>
      <p:sp>
        <p:nvSpPr>
          <p:cNvPr id="32" name="TextBox 6548">
            <a:extLst>
              <a:ext uri="{FF2B5EF4-FFF2-40B4-BE49-F238E27FC236}">
                <a16:creationId xmlns:a16="http://schemas.microsoft.com/office/drawing/2014/main" id="{58C3A08C-2F3A-80AC-74E8-17A569CDC5C9}"/>
              </a:ext>
            </a:extLst>
          </p:cNvPr>
          <p:cNvSpPr txBox="1"/>
          <p:nvPr/>
        </p:nvSpPr>
        <p:spPr>
          <a:xfrm>
            <a:off x="7642035" y="5302267"/>
            <a:ext cx="2402881" cy="278892"/>
          </a:xfrm>
          <a:prstGeom prst="rect">
            <a:avLst/>
          </a:prstGeom>
          <a:noFill/>
        </p:spPr>
        <p:txBody>
          <a:bodyPr wrap="square" lIns="0" tIns="0" rIns="0" bIns="0" rtlCol="0">
            <a:spAutoFit/>
          </a:bodyPr>
          <a:lstStyle/>
          <a:p>
            <a:pPr latinLnBrk="0">
              <a:lnSpc>
                <a:spcPct val="101666"/>
              </a:lnSpc>
            </a:pPr>
            <a:r>
              <a:rPr lang="en-US" altLang="zh-CN" b="1" dirty="0">
                <a:solidFill>
                  <a:srgbClr val="434747"/>
                </a:solidFill>
                <a:latin typeface="Calibri"/>
                <a:ea typeface="Calibri"/>
              </a:rPr>
              <a:t>Metadata</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in</a:t>
            </a:r>
            <a:r>
              <a:rPr lang="en-US" altLang="zh-CN" b="1" spc="-94"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DynamoDB</a:t>
            </a:r>
          </a:p>
        </p:txBody>
      </p:sp>
    </p:spTree>
    <p:extLst>
      <p:ext uri="{BB962C8B-B14F-4D97-AF65-F5344CB8AC3E}">
        <p14:creationId xmlns:p14="http://schemas.microsoft.com/office/powerpoint/2010/main" val="1032175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554">
            <a:extLst>
              <a:ext uri="{FF2B5EF4-FFF2-40B4-BE49-F238E27FC236}">
                <a16:creationId xmlns:a16="http://schemas.microsoft.com/office/drawing/2014/main" id="{4FE9ACA9-82B4-9B50-C1EF-0E5FFC435BE9}"/>
              </a:ext>
            </a:extLst>
          </p:cNvPr>
          <p:cNvSpPr/>
          <p:nvPr/>
        </p:nvSpPr>
        <p:spPr>
          <a:xfrm>
            <a:off x="5213350" y="2876550"/>
            <a:ext cx="1682750" cy="1098550"/>
          </a:xfrm>
          <a:custGeom>
            <a:avLst/>
            <a:gdLst>
              <a:gd name="connsiteX0" fmla="*/ 15187 w 1682750"/>
              <a:gd name="connsiteY0" fmla="*/ 283634 h 1098550"/>
              <a:gd name="connsiteX1" fmla="*/ 1142547 w 1682750"/>
              <a:gd name="connsiteY1" fmla="*/ 283634 h 1098550"/>
              <a:gd name="connsiteX2" fmla="*/ 1142547 w 1682750"/>
              <a:gd name="connsiteY2" fmla="*/ 10100 h 1098550"/>
              <a:gd name="connsiteX3" fmla="*/ 1689612 w 1682750"/>
              <a:gd name="connsiteY3" fmla="*/ 557167 h 1098550"/>
              <a:gd name="connsiteX4" fmla="*/ 1142547 w 1682750"/>
              <a:gd name="connsiteY4" fmla="*/ 1104234 h 1098550"/>
              <a:gd name="connsiteX5" fmla="*/ 1142547 w 1682750"/>
              <a:gd name="connsiteY5" fmla="*/ 830700 h 1098550"/>
              <a:gd name="connsiteX6" fmla="*/ 15187 w 1682750"/>
              <a:gd name="connsiteY6" fmla="*/ 830700 h 1098550"/>
              <a:gd name="connsiteX7" fmla="*/ 15187 w 1682750"/>
              <a:gd name="connsiteY7" fmla="*/ 283634 h 109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2750" h="1098550">
                <a:moveTo>
                  <a:pt x="15187" y="283634"/>
                </a:moveTo>
                <a:lnTo>
                  <a:pt x="1142547" y="283634"/>
                </a:lnTo>
                <a:lnTo>
                  <a:pt x="1142547" y="10100"/>
                </a:lnTo>
                <a:lnTo>
                  <a:pt x="1689612" y="557167"/>
                </a:lnTo>
                <a:lnTo>
                  <a:pt x="1142547" y="1104234"/>
                </a:lnTo>
                <a:lnTo>
                  <a:pt x="1142547" y="830700"/>
                </a:lnTo>
                <a:lnTo>
                  <a:pt x="15187" y="830700"/>
                </a:lnTo>
                <a:lnTo>
                  <a:pt x="15187" y="283634"/>
                </a:lnTo>
                <a:close/>
              </a:path>
            </a:pathLst>
          </a:custGeom>
          <a:pattFill prst="pct50">
            <a:fgClr>
              <a:srgbClr val="0000FF"/>
            </a:fgClr>
            <a:bgClr>
              <a:schemeClr val="bg1"/>
            </a:bgClr>
          </a:pattFill>
          <a:ln w="12699" cap="flat" cmpd="sng" algn="ctr">
            <a:solidFill>
              <a:srgbClr val="A3A3A3">
                <a:alpha val="10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3" name="Picture 6556">
            <a:extLst>
              <a:ext uri="{FF2B5EF4-FFF2-40B4-BE49-F238E27FC236}">
                <a16:creationId xmlns:a16="http://schemas.microsoft.com/office/drawing/2014/main" id="{7B7E5002-482E-F3ED-0450-F6C07D98A594}"/>
              </a:ext>
            </a:extLst>
          </p:cNvPr>
          <p:cNvPicPr>
            <a:picLocks noChangeAspect="1"/>
          </p:cNvPicPr>
          <p:nvPr/>
        </p:nvPicPr>
        <p:blipFill>
          <a:blip r:embed="rId2"/>
          <a:stretch>
            <a:fillRect/>
          </a:stretch>
        </p:blipFill>
        <p:spPr>
          <a:xfrm>
            <a:off x="3535679" y="2849880"/>
            <a:ext cx="1028700" cy="1036319"/>
          </a:xfrm>
          <a:prstGeom prst="rect">
            <a:avLst/>
          </a:prstGeom>
        </p:spPr>
      </p:pic>
      <p:pic>
        <p:nvPicPr>
          <p:cNvPr id="4" name="Picture 6557">
            <a:extLst>
              <a:ext uri="{FF2B5EF4-FFF2-40B4-BE49-F238E27FC236}">
                <a16:creationId xmlns:a16="http://schemas.microsoft.com/office/drawing/2014/main" id="{F0D42F0B-F5ED-3345-04ED-A01D4139395F}"/>
              </a:ext>
            </a:extLst>
          </p:cNvPr>
          <p:cNvPicPr>
            <a:picLocks noChangeAspect="1"/>
          </p:cNvPicPr>
          <p:nvPr/>
        </p:nvPicPr>
        <p:blipFill>
          <a:blip r:embed="rId3"/>
          <a:stretch>
            <a:fillRect/>
          </a:stretch>
        </p:blipFill>
        <p:spPr>
          <a:xfrm>
            <a:off x="7246620" y="2811780"/>
            <a:ext cx="1264920" cy="1257300"/>
          </a:xfrm>
          <a:prstGeom prst="rect">
            <a:avLst/>
          </a:prstGeom>
        </p:spPr>
      </p:pic>
      <p:sp>
        <p:nvSpPr>
          <p:cNvPr id="5" name="TextBox 6558">
            <a:extLst>
              <a:ext uri="{FF2B5EF4-FFF2-40B4-BE49-F238E27FC236}">
                <a16:creationId xmlns:a16="http://schemas.microsoft.com/office/drawing/2014/main" id="{361B7F75-3A1B-31F3-AC26-E8A1B5142728}"/>
              </a:ext>
            </a:extLst>
          </p:cNvPr>
          <p:cNvSpPr txBox="1"/>
          <p:nvPr/>
        </p:nvSpPr>
        <p:spPr>
          <a:xfrm>
            <a:off x="3143994" y="4096782"/>
            <a:ext cx="1827950" cy="548640"/>
          </a:xfrm>
          <a:prstGeom prst="rect">
            <a:avLst/>
          </a:prstGeom>
          <a:noFill/>
        </p:spPr>
        <p:txBody>
          <a:bodyPr wrap="square" lIns="0" tIns="0" rIns="0" bIns="0" rtlCol="0">
            <a:spAutoFit/>
          </a:bodyPr>
          <a:lstStyle/>
          <a:p>
            <a:pPr latinLnBrk="0"/>
            <a:r>
              <a:rPr lang="en-US" altLang="zh-CN" b="1" spc="-15" dirty="0">
                <a:solidFill>
                  <a:srgbClr val="434747"/>
                </a:solidFill>
                <a:latin typeface="Calibri"/>
                <a:ea typeface="Calibri"/>
              </a:rPr>
              <a:t>CloudWatch</a:t>
            </a:r>
            <a:r>
              <a:rPr lang="en-US" altLang="zh-CN" b="1" spc="15" dirty="0">
                <a:solidFill>
                  <a:srgbClr val="434747"/>
                </a:solidFill>
                <a:latin typeface="Calibri"/>
                <a:ea typeface="宋体" panose="02010600030101010101" pitchFamily="2" charset="-122"/>
                <a:cs typeface="Calibri"/>
              </a:rPr>
              <a:t> </a:t>
            </a:r>
            <a:r>
              <a:rPr lang="en-US" altLang="zh-CN" b="1" spc="-15" dirty="0">
                <a:solidFill>
                  <a:srgbClr val="434747"/>
                </a:solidFill>
                <a:latin typeface="Calibri"/>
                <a:ea typeface="Calibri"/>
              </a:rPr>
              <a:t>Events</a:t>
            </a:r>
          </a:p>
          <a:p>
            <a:pPr indent="341439" latinLnBrk="0"/>
            <a:r>
              <a:rPr lang="en-US" altLang="zh-CN" b="1" spc="-15" dirty="0">
                <a:solidFill>
                  <a:srgbClr val="434747"/>
                </a:solidFill>
                <a:latin typeface="Calibri"/>
                <a:ea typeface="Calibri"/>
              </a:rPr>
              <a:t>Event</a:t>
            </a:r>
            <a:r>
              <a:rPr lang="en-US" altLang="zh-CN" b="1" spc="-10" dirty="0">
                <a:solidFill>
                  <a:srgbClr val="434747"/>
                </a:solidFill>
                <a:latin typeface="Calibri"/>
                <a:ea typeface="Calibri"/>
              </a:rPr>
              <a:t>Bridge</a:t>
            </a:r>
          </a:p>
        </p:txBody>
      </p:sp>
      <p:sp>
        <p:nvSpPr>
          <p:cNvPr id="6" name="TextBox 6559">
            <a:extLst>
              <a:ext uri="{FF2B5EF4-FFF2-40B4-BE49-F238E27FC236}">
                <a16:creationId xmlns:a16="http://schemas.microsoft.com/office/drawing/2014/main" id="{1D79C5C7-C5B4-63AB-FCB6-70327DD2B54E}"/>
              </a:ext>
            </a:extLst>
          </p:cNvPr>
          <p:cNvSpPr txBox="1"/>
          <p:nvPr/>
        </p:nvSpPr>
        <p:spPr>
          <a:xfrm>
            <a:off x="6816456" y="4282710"/>
            <a:ext cx="2138593" cy="548640"/>
          </a:xfrm>
          <a:prstGeom prst="rect">
            <a:avLst/>
          </a:prstGeom>
          <a:noFill/>
        </p:spPr>
        <p:txBody>
          <a:bodyPr wrap="square" lIns="0" tIns="0" rIns="0" bIns="0" rtlCol="0">
            <a:spAutoFit/>
          </a:bodyPr>
          <a:lstStyle/>
          <a:p>
            <a:pPr latinLnBrk="0"/>
            <a:r>
              <a:rPr lang="en-US" altLang="zh-CN" b="1" dirty="0">
                <a:solidFill>
                  <a:srgbClr val="434747"/>
                </a:solidFill>
                <a:latin typeface="Calibri"/>
                <a:ea typeface="Calibri"/>
              </a:rPr>
              <a:t>AWS</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Lambda</a:t>
            </a:r>
            <a:r>
              <a:rPr lang="en-US" altLang="zh-CN" b="1" spc="-110"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Function</a:t>
            </a:r>
          </a:p>
          <a:p>
            <a:pPr indent="372681" latinLnBrk="0"/>
            <a:r>
              <a:rPr lang="en-US" altLang="zh-CN" b="1" dirty="0">
                <a:solidFill>
                  <a:srgbClr val="434747"/>
                </a:solidFill>
                <a:latin typeface="Calibri"/>
                <a:ea typeface="Calibri"/>
              </a:rPr>
              <a:t>Perform</a:t>
            </a:r>
            <a:r>
              <a:rPr lang="en-US" altLang="zh-CN" b="1"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a</a:t>
            </a:r>
            <a:r>
              <a:rPr lang="en-US" altLang="zh-CN" b="1" spc="-89" dirty="0">
                <a:solidFill>
                  <a:srgbClr val="434747"/>
                </a:solidFill>
                <a:latin typeface="Calibri"/>
                <a:ea typeface="宋体" panose="02010600030101010101" pitchFamily="2" charset="-122"/>
                <a:cs typeface="Calibri"/>
              </a:rPr>
              <a:t> </a:t>
            </a:r>
            <a:r>
              <a:rPr lang="en-US" altLang="zh-CN" b="1" dirty="0">
                <a:solidFill>
                  <a:srgbClr val="434747"/>
                </a:solidFill>
                <a:latin typeface="Calibri"/>
                <a:ea typeface="Calibri"/>
              </a:rPr>
              <a:t>task</a:t>
            </a:r>
          </a:p>
        </p:txBody>
      </p:sp>
      <p:sp>
        <p:nvSpPr>
          <p:cNvPr id="7" name="제목 1">
            <a:extLst>
              <a:ext uri="{FF2B5EF4-FFF2-40B4-BE49-F238E27FC236}">
                <a16:creationId xmlns:a16="http://schemas.microsoft.com/office/drawing/2014/main" id="{56B96CDF-C124-5F11-0A67-4B7468796104}"/>
              </a:ext>
            </a:extLst>
          </p:cNvPr>
          <p:cNvSpPr txBox="1">
            <a:spLocks/>
          </p:cNvSpPr>
          <p:nvPr/>
        </p:nvSpPr>
        <p:spPr>
          <a:xfrm>
            <a:off x="1088021" y="517123"/>
            <a:ext cx="6877050" cy="639763"/>
          </a:xfrm>
          <a:prstGeom prst="rect">
            <a:avLst/>
          </a:prstGeom>
        </p:spPr>
        <p:txBody>
          <a:bodyPr vert="horz" lIns="91440" tIns="45720" rIns="91440" bIns="45720" rtlCol="0" anchor="b" anchorCtr="0">
            <a:normAutofit fontScale="97500"/>
          </a:bodyPr>
          <a:lst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a:lstStyle>
          <a:p>
            <a:r>
              <a:rPr lang="en-US" altLang="ko-KR" dirty="0"/>
              <a:t>Lambda: Serverless CRON job</a:t>
            </a:r>
            <a:endParaRPr lang="ko-KR" altLang="en-US" dirty="0"/>
          </a:p>
        </p:txBody>
      </p:sp>
    </p:spTree>
    <p:extLst>
      <p:ext uri="{BB962C8B-B14F-4D97-AF65-F5344CB8AC3E}">
        <p14:creationId xmlns:p14="http://schemas.microsoft.com/office/powerpoint/2010/main" val="184953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a:t>Hello world</a:t>
            </a:r>
          </a:p>
          <a:p>
            <a:r>
              <a:rPr lang="en-US" altLang="ko-KR" dirty="0"/>
              <a:t>WEB REST API</a:t>
            </a:r>
          </a:p>
          <a:p>
            <a:endParaRPr lang="en-US" altLang="ko-KR" dirty="0"/>
          </a:p>
          <a:p>
            <a:endParaRPr lang="en-US" altLang="ko-KR" b="1" dirty="0"/>
          </a:p>
          <a:p>
            <a:endParaRPr lang="ko-KR" altLang="en-US" dirty="0"/>
          </a:p>
        </p:txBody>
      </p:sp>
    </p:spTree>
    <p:extLst>
      <p:ext uri="{BB962C8B-B14F-4D97-AF65-F5344CB8AC3E}">
        <p14:creationId xmlns:p14="http://schemas.microsoft.com/office/powerpoint/2010/main" val="525007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API troubleshooting</a:t>
            </a:r>
            <a:endParaRPr lang="ko-KR" altLang="en-US" dirty="0"/>
          </a:p>
        </p:txBody>
      </p:sp>
      <p:sp>
        <p:nvSpPr>
          <p:cNvPr id="3" name="내용 개체 틀 2"/>
          <p:cNvSpPr>
            <a:spLocks noGrp="1"/>
          </p:cNvSpPr>
          <p:nvPr>
            <p:ph sz="quarter" idx="10"/>
          </p:nvPr>
        </p:nvSpPr>
        <p:spPr/>
        <p:txBody>
          <a:bodyPr>
            <a:normAutofit fontScale="70000" lnSpcReduction="20000"/>
          </a:bodyPr>
          <a:lstStyle/>
          <a:p>
            <a:r>
              <a:rPr lang="en-US" altLang="ko" sz="2400" dirty="0">
                <a:latin typeface="맑은 고딕" panose="020B0503020000020004" pitchFamily="50" charset="-127"/>
                <a:ea typeface="맑은 고딕" panose="020B0503020000020004" pitchFamily="50" charset="-127"/>
              </a:rPr>
              <a:t>1. </a:t>
            </a:r>
            <a:r>
              <a:rPr lang="en-US" altLang="ko-KR" sz="2400" dirty="0">
                <a:latin typeface="맑은 고딕" panose="020B0503020000020004" pitchFamily="50" charset="-127"/>
                <a:ea typeface="맑은 고딕" panose="020B0503020000020004" pitchFamily="50" charset="-127"/>
              </a:rPr>
              <a:t>problem</a:t>
            </a:r>
            <a:endParaRPr lang="ko-KR" altLang="en-US" sz="2400"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 20230509112339</a:t>
            </a: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hlinkClick r:id="rId2"/>
              </a:rPr>
              <a:t>https://gwq7zyfkci.execute-api.ap-northeast-2.amazonaws.com/depcof1</a:t>
            </a:r>
            <a:endParaRPr lang="ko" altLang="en-US" dirty="0">
              <a:latin typeface="맑은 고딕" panose="020B0503020000020004" pitchFamily="50" charset="-127"/>
              <a:ea typeface="맑은 고딕" panose="020B0503020000020004" pitchFamily="50" charset="-127"/>
              <a:hlinkClick r:id="rId2"/>
            </a:endParaRPr>
          </a:p>
          <a:p>
            <a:pPr marL="457200" lvl="1" indent="0">
              <a:buNone/>
            </a:pP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pPr marL="457200" lvl="1" indent="0">
              <a:buNone/>
            </a:pPr>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"message": "Missing Authentication Token"</a:t>
            </a:r>
            <a:endParaRPr lang="ko" altLang="en-US" dirty="0">
              <a:latin typeface="맑은 고딕" panose="020B0503020000020004" pitchFamily="50" charset="-127"/>
              <a:ea typeface="맑은 고딕" panose="020B0503020000020004" pitchFamily="50" charset="-127"/>
            </a:endParaRPr>
          </a:p>
          <a:p>
            <a:pPr marL="457200" lvl="1" indent="0">
              <a:buNone/>
            </a:pPr>
            <a:r>
              <a:rPr lang="en-US" altLang="ko" dirty="0">
                <a:latin typeface="맑은 고딕" panose="020B0503020000020004" pitchFamily="50" charset="-127"/>
                <a:ea typeface="맑은 고딕" panose="020B0503020000020004" pitchFamily="50" charset="-127"/>
              </a:rPr>
              <a:t>}</a:t>
            </a:r>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2. sol) endpoint </a:t>
            </a:r>
            <a:r>
              <a:rPr lang="en-US" altLang="ko" sz="2400" dirty="0" err="1">
                <a:latin typeface="맑은 고딕" panose="020B0503020000020004" pitchFamily="50" charset="-127"/>
                <a:ea typeface="맑은 고딕" panose="020B0503020000020004" pitchFamily="50" charset="-127"/>
              </a:rPr>
              <a:t>url</a:t>
            </a:r>
            <a:r>
              <a:rPr lang="en-US" altLang="ko" sz="2400" dirty="0">
                <a:latin typeface="맑은 고딕" panose="020B0503020000020004" pitchFamily="50" charset="-127"/>
                <a:ea typeface="맑은 고딕" panose="020B0503020000020004" pitchFamily="50" charset="-127"/>
              </a:rPr>
              <a:t> </a:t>
            </a:r>
            <a:r>
              <a:rPr lang="ko-KR" altLang="en-US" sz="2400" dirty="0">
                <a:latin typeface="맑은 고딕" panose="020B0503020000020004" pitchFamily="50" charset="-127"/>
                <a:ea typeface="맑은 고딕" panose="020B0503020000020004" pitchFamily="50" charset="-127"/>
              </a:rPr>
              <a:t>뒤에 </a:t>
            </a:r>
            <a:r>
              <a:rPr lang="en-US" altLang="ko-KR" sz="2400" dirty="0">
                <a:latin typeface="맑은 고딕" panose="020B0503020000020004" pitchFamily="50" charset="-127"/>
                <a:ea typeface="맑은 고딕" panose="020B0503020000020004" pitchFamily="50" charset="-127"/>
              </a:rPr>
              <a:t>resource </a:t>
            </a:r>
            <a:r>
              <a:rPr lang="ko-KR" altLang="en-US" sz="2400" dirty="0">
                <a:latin typeface="맑은 고딕" panose="020B0503020000020004" pitchFamily="50" charset="-127"/>
                <a:ea typeface="맑은 고딕" panose="020B0503020000020004" pitchFamily="50" charset="-127"/>
              </a:rPr>
              <a:t>명 추가</a:t>
            </a:r>
            <a:r>
              <a:rPr lang="ko" altLang="en-US" sz="2400" dirty="0">
                <a:latin typeface="맑은 고딕" panose="020B0503020000020004" pitchFamily="50" charset="-127"/>
                <a:ea typeface="맑은 고딕" panose="020B0503020000020004" pitchFamily="50" charset="-127"/>
              </a:rPr>
              <a:t> </a:t>
            </a:r>
            <a:r>
              <a:rPr lang="en-US" altLang="ko" sz="2400" dirty="0" err="1">
                <a:latin typeface="맑은 고딕" panose="020B0503020000020004" pitchFamily="50" charset="-127"/>
                <a:ea typeface="맑은 고딕" panose="020B0503020000020004" pitchFamily="50" charset="-127"/>
              </a:rPr>
              <a:t>url</a:t>
            </a:r>
            <a:r>
              <a:rPr lang="en-US" altLang="ko" sz="2400" dirty="0">
                <a:latin typeface="맑은 고딕" panose="020B0503020000020004" pitchFamily="50" charset="-127"/>
                <a:ea typeface="맑은 고딕" panose="020B0503020000020004" pitchFamily="50" charset="-127"/>
              </a:rPr>
              <a:t>/coffee</a:t>
            </a:r>
            <a:endParaRPr lang="ko" altLang="en-US" sz="2400" dirty="0">
              <a:latin typeface="맑은 고딕" panose="020B0503020000020004" pitchFamily="50" charset="-127"/>
              <a:ea typeface="맑은 고딕" panose="020B0503020000020004" pitchFamily="50" charset="-127"/>
            </a:endParaRPr>
          </a:p>
          <a:p>
            <a:pPr lvl="1"/>
            <a:r>
              <a:rPr lang="en-US" altLang="ko" dirty="0">
                <a:latin typeface="맑은 고딕" panose="020B0503020000020004" pitchFamily="50" charset="-127"/>
                <a:ea typeface="맑은 고딕" panose="020B0503020000020004" pitchFamily="50" charset="-127"/>
                <a:hlinkClick r:id="rId3"/>
              </a:rPr>
              <a:t>https://gwq7zyfkci.execute-api.ap-northeast-2.amazonaws.com/depcof1/coffee</a:t>
            </a:r>
            <a:endParaRPr lang="ko" altLang="en-US" dirty="0">
              <a:latin typeface="맑은 고딕" panose="020B0503020000020004" pitchFamily="50" charset="-127"/>
              <a:ea typeface="맑은 고딕" panose="020B0503020000020004" pitchFamily="50" charset="-127"/>
              <a:hlinkClick r:id="rId3"/>
            </a:endParaRPr>
          </a:p>
          <a:p>
            <a:endParaRPr lang="en-US" altLang="ko-KR" dirty="0"/>
          </a:p>
          <a:p>
            <a:endParaRPr lang="en-US" altLang="ko-KR" b="1" dirty="0"/>
          </a:p>
          <a:p>
            <a:endParaRPr lang="ko-KR" altLang="en-US" dirty="0"/>
          </a:p>
        </p:txBody>
      </p:sp>
    </p:spTree>
    <p:extLst>
      <p:ext uri="{BB962C8B-B14F-4D97-AF65-F5344CB8AC3E}">
        <p14:creationId xmlns:p14="http://schemas.microsoft.com/office/powerpoint/2010/main" val="661264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p:txBody>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S3 - Lambda -</a:t>
            </a:r>
            <a:r>
              <a:rPr lang="ko-KR" altLang="en-US" sz="4000" dirty="0">
                <a:solidFill>
                  <a:prstClr val="black"/>
                </a:solidFill>
              </a:rPr>
              <a:t> </a:t>
            </a:r>
            <a:r>
              <a:rPr lang="en-US" altLang="ko-KR" sz="4000" dirty="0" err="1">
                <a:solidFill>
                  <a:prstClr val="black"/>
                </a:solidFill>
              </a:rPr>
              <a:t>dynamodb</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IAM</a:t>
            </a:r>
          </a:p>
          <a:p>
            <a:pPr marL="342900" indent="-342900">
              <a:buFont typeface="Wingdings" panose="05000000000000000000" pitchFamily="2" charset="2"/>
              <a:buChar char="§"/>
            </a:pPr>
            <a:r>
              <a:rPr lang="en-US" altLang="ko-KR" dirty="0"/>
              <a:t>S3 </a:t>
            </a:r>
          </a:p>
          <a:p>
            <a:pPr marL="342900" indent="-342900">
              <a:buFont typeface="Wingdings" panose="05000000000000000000" pitchFamily="2" charset="2"/>
              <a:buChar char="§"/>
            </a:pPr>
            <a:r>
              <a:rPr lang="en-US" altLang="ko-KR" dirty="0"/>
              <a:t>Lambda</a:t>
            </a:r>
          </a:p>
          <a:p>
            <a:pPr marL="342900" indent="-342900">
              <a:buFont typeface="Wingdings" panose="05000000000000000000" pitchFamily="2" charset="2"/>
              <a:buChar char="§"/>
            </a:pPr>
            <a:r>
              <a:rPr lang="en-US" altLang="ko-KR" dirty="0" err="1"/>
              <a:t>dynamodb</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763093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8"/>
          <p:cNvPicPr>
            <a:picLocks noChangeAspect="1"/>
          </p:cNvPicPr>
          <p:nvPr/>
        </p:nvPicPr>
        <p:blipFill>
          <a:blip r:embed="rId2"/>
          <a:stretch>
            <a:fillRect/>
          </a:stretch>
        </p:blipFill>
        <p:spPr>
          <a:xfrm>
            <a:off x="8994589" y="3787776"/>
            <a:ext cx="1121186" cy="1590110"/>
          </a:xfrm>
          <a:prstGeom prst="rect">
            <a:avLst/>
          </a:prstGeom>
        </p:spPr>
      </p:pic>
      <p:pic>
        <p:nvPicPr>
          <p:cNvPr id="6" name="Picture 127"/>
          <p:cNvPicPr>
            <a:picLocks noChangeAspect="1"/>
          </p:cNvPicPr>
          <p:nvPr/>
        </p:nvPicPr>
        <p:blipFill>
          <a:blip r:embed="rId3"/>
          <a:stretch>
            <a:fillRect/>
          </a:stretch>
        </p:blipFill>
        <p:spPr>
          <a:xfrm>
            <a:off x="2071443" y="3590215"/>
            <a:ext cx="1448697" cy="1810871"/>
          </a:xfrm>
          <a:prstGeom prst="rect">
            <a:avLst/>
          </a:prstGeom>
        </p:spPr>
      </p:pic>
      <p:pic>
        <p:nvPicPr>
          <p:cNvPr id="7" name="Picture 122"/>
          <p:cNvPicPr>
            <a:picLocks noChangeAspect="1"/>
          </p:cNvPicPr>
          <p:nvPr/>
        </p:nvPicPr>
        <p:blipFill>
          <a:blip r:embed="rId4"/>
          <a:stretch>
            <a:fillRect/>
          </a:stretch>
        </p:blipFill>
        <p:spPr>
          <a:xfrm>
            <a:off x="6974082" y="1490680"/>
            <a:ext cx="1048890" cy="1477982"/>
          </a:xfrm>
          <a:prstGeom prst="rect">
            <a:avLst/>
          </a:prstGeom>
        </p:spPr>
      </p:pic>
      <p:pic>
        <p:nvPicPr>
          <p:cNvPr id="8" name="Picture 126"/>
          <p:cNvPicPr>
            <a:picLocks noChangeAspect="1"/>
          </p:cNvPicPr>
          <p:nvPr/>
        </p:nvPicPr>
        <p:blipFill>
          <a:blip r:embed="rId5"/>
          <a:stretch>
            <a:fillRect/>
          </a:stretch>
        </p:blipFill>
        <p:spPr>
          <a:xfrm>
            <a:off x="4694237" y="1532515"/>
            <a:ext cx="989388" cy="1591103"/>
          </a:xfrm>
          <a:prstGeom prst="rect">
            <a:avLst/>
          </a:prstGeom>
        </p:spPr>
      </p:pic>
      <p:pic>
        <p:nvPicPr>
          <p:cNvPr id="9" name="Picture 83"/>
          <p:cNvPicPr>
            <a:picLocks noChangeAspect="1"/>
          </p:cNvPicPr>
          <p:nvPr/>
        </p:nvPicPr>
        <p:blipFill>
          <a:blip r:embed="rId6"/>
          <a:stretch>
            <a:fillRect/>
          </a:stretch>
        </p:blipFill>
        <p:spPr>
          <a:xfrm>
            <a:off x="5616238" y="4001993"/>
            <a:ext cx="1179828" cy="1161677"/>
          </a:xfrm>
          <a:prstGeom prst="rect">
            <a:avLst/>
          </a:prstGeom>
        </p:spPr>
      </p:pic>
      <p:sp>
        <p:nvSpPr>
          <p:cNvPr id="10" name="TextBox 91"/>
          <p:cNvSpPr txBox="1"/>
          <p:nvPr/>
        </p:nvSpPr>
        <p:spPr>
          <a:xfrm>
            <a:off x="5448630" y="5358313"/>
            <a:ext cx="1347436" cy="923330"/>
          </a:xfrm>
          <a:prstGeom prst="rect">
            <a:avLst/>
          </a:prstGeom>
          <a:noFill/>
        </p:spPr>
        <p:txBody>
          <a:bodyPr wrap="square" lIns="0" tIns="0" rIns="0" bIns="0" rtlCol="0">
            <a:spAutoFit/>
          </a:bodyPr>
          <a:lstStyle/>
          <a:p>
            <a:pPr marL="0" indent="288161">
              <a:lnSpc>
                <a:spcPct val="100000"/>
              </a:lnSpc>
            </a:pPr>
            <a:r>
              <a:rPr lang="en-US" altLang="zh-CN" sz="2000" spc="75" dirty="0">
                <a:solidFill>
                  <a:srgbClr val="FEFEFE"/>
                </a:solidFill>
                <a:latin typeface="Times New Roman"/>
                <a:ea typeface="Times New Roman"/>
              </a:rPr>
              <a:t>s</a:t>
            </a:r>
          </a:p>
          <a:p>
            <a:pPr marL="0" indent="301625">
              <a:lnSpc>
                <a:spcPct val="100000"/>
              </a:lnSpc>
            </a:pPr>
            <a:r>
              <a:rPr lang="en-US" altLang="zh-CN" sz="2000" b="1" spc="139" dirty="0">
                <a:solidFill>
                  <a:srgbClr val="002060"/>
                </a:solidFill>
                <a:latin typeface="Times New Roman"/>
                <a:ea typeface="Times New Roman"/>
              </a:rPr>
              <a:t>P</a:t>
            </a:r>
            <a:r>
              <a:rPr lang="en-US" altLang="zh-CN" sz="2000" b="1" spc="135" dirty="0">
                <a:solidFill>
                  <a:srgbClr val="002060"/>
                </a:solidFill>
                <a:latin typeface="Times New Roman"/>
                <a:ea typeface="Times New Roman"/>
              </a:rPr>
              <a:t>ython</a:t>
            </a:r>
          </a:p>
          <a:p>
            <a:pPr marL="0" indent="301625">
              <a:lnSpc>
                <a:spcPct val="100000"/>
              </a:lnSpc>
            </a:pPr>
            <a:r>
              <a:rPr lang="en-US" altLang="zh-CN" sz="2000" b="1" spc="135" dirty="0">
                <a:solidFill>
                  <a:srgbClr val="002060"/>
                </a:solidFill>
                <a:latin typeface="Times New Roman"/>
                <a:ea typeface="Times New Roman"/>
              </a:rPr>
              <a:t>Node.js</a:t>
            </a:r>
          </a:p>
        </p:txBody>
      </p:sp>
      <p:cxnSp>
        <p:nvCxnSpPr>
          <p:cNvPr id="12" name="직선 화살표 연결선 11"/>
          <p:cNvCxnSpPr/>
          <p:nvPr/>
        </p:nvCxnSpPr>
        <p:spPr>
          <a:xfrm>
            <a:off x="3669553" y="4495650"/>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6926290" y="4551305"/>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9813" y="4495650"/>
            <a:ext cx="1291023" cy="923330"/>
          </a:xfrm>
          <a:prstGeom prst="rect">
            <a:avLst/>
          </a:prstGeom>
          <a:noFill/>
        </p:spPr>
        <p:txBody>
          <a:bodyPr wrap="square" rtlCol="0">
            <a:spAutoFit/>
          </a:bodyPr>
          <a:lstStyle/>
          <a:p>
            <a:r>
              <a:rPr lang="en-US" altLang="ko-KR" b="1" dirty="0" err="1"/>
              <a:t>data.json</a:t>
            </a:r>
            <a:endParaRPr lang="en-US" altLang="ko-KR" b="1" dirty="0"/>
          </a:p>
          <a:p>
            <a:endParaRPr lang="en-US" altLang="ko-KR" dirty="0"/>
          </a:p>
          <a:p>
            <a:r>
              <a:rPr lang="en-US" altLang="ko-KR" b="1" dirty="0">
                <a:latin typeface="Arial" panose="020B0604020202020204" pitchFamily="34" charset="0"/>
                <a:cs typeface="Arial" panose="020B0604020202020204" pitchFamily="34" charset="0"/>
              </a:rPr>
              <a:t>upload</a:t>
            </a:r>
            <a:endParaRPr lang="ko-KR" altLang="en-US" b="1" dirty="0">
              <a:latin typeface="Arial" panose="020B0604020202020204" pitchFamily="34" charset="0"/>
              <a:cs typeface="Arial" panose="020B0604020202020204" pitchFamily="34" charset="0"/>
            </a:endParaRPr>
          </a:p>
        </p:txBody>
      </p:sp>
      <p:sp>
        <p:nvSpPr>
          <p:cNvPr id="11" name="제목 1"/>
          <p:cNvSpPr txBox="1">
            <a:spLocks/>
          </p:cNvSpPr>
          <p:nvPr/>
        </p:nvSpPr>
        <p:spPr>
          <a:xfrm>
            <a:off x="1059837" y="461104"/>
            <a:ext cx="10125021" cy="640080"/>
          </a:xfrm>
          <a:prstGeom prst="rect">
            <a:avLst/>
          </a:prstGeom>
        </p:spPr>
        <p:txBody>
          <a:bodyPr rtlCol="0" anchor="ctr" anchorCtr="0">
            <a:noAutofit/>
          </a:bodyPr>
          <a:lst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a:lstStyle>
          <a:p>
            <a:r>
              <a:rPr lang="en-US" altLang="ko-KR" sz="2800" dirty="0">
                <a:solidFill>
                  <a:prstClr val="black"/>
                </a:solidFill>
              </a:rPr>
              <a:t>JSON- S3 - Lambda -</a:t>
            </a:r>
            <a:r>
              <a:rPr lang="ko-KR" altLang="en-US" sz="2800" dirty="0">
                <a:solidFill>
                  <a:prstClr val="black"/>
                </a:solidFill>
              </a:rPr>
              <a:t> </a:t>
            </a:r>
            <a:r>
              <a:rPr lang="en-US" altLang="ko-KR" sz="2800" dirty="0" err="1">
                <a:solidFill>
                  <a:prstClr val="black"/>
                </a:solidFill>
              </a:rPr>
              <a:t>dynamodb</a:t>
            </a:r>
            <a:endParaRPr lang="ko-KR" altLang="en-US" sz="2800" dirty="0">
              <a:solidFill>
                <a:schemeClr val="bg1"/>
              </a:solidFill>
            </a:endParaRPr>
          </a:p>
        </p:txBody>
      </p:sp>
    </p:spTree>
    <p:extLst>
      <p:ext uri="{BB962C8B-B14F-4D97-AF65-F5344CB8AC3E}">
        <p14:creationId xmlns:p14="http://schemas.microsoft.com/office/powerpoint/2010/main" val="26954365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a:xfrm>
            <a:off x="521208" y="1435608"/>
            <a:ext cx="8917020" cy="4974336"/>
          </a:xfrm>
        </p:spPr>
        <p:txBody>
          <a:bodyPr>
            <a:normAutofit fontScale="92500" lnSpcReduction="10000"/>
          </a:bodyPr>
          <a:lstStyle/>
          <a:p>
            <a:r>
              <a:rPr lang="en-US" altLang="ko" sz="2800" dirty="0"/>
              <a:t>1. create policy</a:t>
            </a:r>
            <a:endParaRPr lang="ko" altLang="en-US" sz="2800" dirty="0"/>
          </a:p>
          <a:p>
            <a:pPr lvl="1"/>
            <a:r>
              <a:rPr lang="ko" altLang="en-US" sz="2800" dirty="0"/>
              <a:t> </a:t>
            </a:r>
            <a:r>
              <a:rPr lang="en-US" altLang="ko" sz="2800" dirty="0"/>
              <a:t>Service = choose service</a:t>
            </a:r>
          </a:p>
          <a:p>
            <a:pPr lvl="2"/>
            <a:r>
              <a:rPr lang="en-US" altLang="ko" dirty="0"/>
              <a:t> </a:t>
            </a:r>
            <a:r>
              <a:rPr lang="en-US" altLang="ko" dirty="0" err="1"/>
              <a:t>Fullaccess</a:t>
            </a:r>
            <a:r>
              <a:rPr lang="en-US" altLang="ko" dirty="0"/>
              <a:t> =S3, </a:t>
            </a:r>
            <a:r>
              <a:rPr lang="en-US" altLang="ko" dirty="0" err="1"/>
              <a:t>cloudwatchlog</a:t>
            </a:r>
            <a:r>
              <a:rPr lang="en-US" altLang="ko" dirty="0"/>
              <a:t>, lambda, </a:t>
            </a:r>
            <a:r>
              <a:rPr lang="en-US" altLang="ko" dirty="0" err="1"/>
              <a:t>dynamodb</a:t>
            </a:r>
            <a:r>
              <a:rPr lang="en-US" altLang="ko" dirty="0"/>
              <a:t> </a:t>
            </a:r>
            <a:endParaRPr lang="ko" altLang="en-US" dirty="0"/>
          </a:p>
          <a:p>
            <a:pPr lvl="1"/>
            <a:r>
              <a:rPr lang="en-US" altLang="ko" sz="2800" dirty="0"/>
              <a:t>Actions =all</a:t>
            </a:r>
            <a:endParaRPr lang="ko" altLang="en-US" sz="2800" dirty="0"/>
          </a:p>
          <a:p>
            <a:pPr lvl="1"/>
            <a:r>
              <a:rPr lang="en-US" altLang="ko" sz="2800" dirty="0"/>
              <a:t>Resources = all</a:t>
            </a:r>
          </a:p>
          <a:p>
            <a:pPr lvl="3"/>
            <a:r>
              <a:rPr lang="en-US" altLang="ko" sz="2800" dirty="0"/>
              <a:t>Table ADD ARN</a:t>
            </a:r>
            <a:endParaRPr lang="ko" altLang="en-US" sz="2800" dirty="0"/>
          </a:p>
          <a:p>
            <a:r>
              <a:rPr lang="en-US" altLang="ko" sz="2800" dirty="0"/>
              <a:t>2. create Role</a:t>
            </a:r>
            <a:endParaRPr lang="ko" altLang="en-US" sz="2800" dirty="0"/>
          </a:p>
          <a:p>
            <a:pPr lvl="1"/>
            <a:r>
              <a:rPr lang="en-US" altLang="ko" sz="2800" dirty="0"/>
              <a:t>Lambda -&gt; select policy</a:t>
            </a:r>
            <a:endParaRPr lang="ko" altLang="en-US" sz="2800" dirty="0"/>
          </a:p>
          <a:p>
            <a:pPr marL="0" indent="0">
              <a:buNone/>
            </a:pPr>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fontScale="85000" lnSpcReduction="10000"/>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747840" y="1440180"/>
            <a:ext cx="7004304" cy="4969764"/>
          </a:xfrm>
        </p:spPr>
        <p:txBody>
          <a:bodyPr>
            <a:noAutofit/>
          </a:bodyPr>
          <a:lstStyle/>
          <a:p>
            <a:r>
              <a:rPr lang="en-US" altLang="ko-KR" sz="2800" dirty="0"/>
              <a:t>Function</a:t>
            </a:r>
          </a:p>
          <a:p>
            <a:pPr lvl="1"/>
            <a:r>
              <a:rPr lang="en-US" altLang="ko-KR" sz="2800" dirty="0"/>
              <a:t>Configuration</a:t>
            </a:r>
          </a:p>
          <a:p>
            <a:pPr lvl="2"/>
            <a:r>
              <a:rPr lang="en-US" altLang="ko-KR" sz="2800" dirty="0"/>
              <a:t>Designer, function code, basic settings</a:t>
            </a:r>
          </a:p>
          <a:p>
            <a:pPr lvl="1"/>
            <a:r>
              <a:rPr lang="en-US" altLang="ko-KR" sz="2800" dirty="0"/>
              <a:t>Permissions</a:t>
            </a:r>
          </a:p>
          <a:p>
            <a:pPr lvl="2"/>
            <a:r>
              <a:rPr lang="en-US" altLang="ko-KR" sz="2800" dirty="0"/>
              <a:t>Execution role – Role name</a:t>
            </a:r>
          </a:p>
          <a:p>
            <a:pPr lvl="2"/>
            <a:r>
              <a:rPr lang="en-US" altLang="ko-KR" sz="2800" dirty="0"/>
              <a:t>Resource summary </a:t>
            </a:r>
            <a:endParaRPr lang="ko-KR" altLang="en-US" sz="2800" dirty="0"/>
          </a:p>
        </p:txBody>
      </p:sp>
    </p:spTree>
    <p:extLst>
      <p:ext uri="{BB962C8B-B14F-4D97-AF65-F5344CB8AC3E}">
        <p14:creationId xmlns:p14="http://schemas.microsoft.com/office/powerpoint/2010/main" val="21242789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endParaRPr lang="en-US" altLang="ko-KR" dirty="0"/>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2599" y="655874"/>
            <a:ext cx="6876288"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Trouble shoot  -lambda</a:t>
            </a:r>
            <a:br>
              <a:rPr lang="ko-KR" altLang="en-US" sz="3200" dirty="0">
                <a:latin typeface="맑은 고딕" panose="020B0503020000020004" pitchFamily="50" charset="-127"/>
                <a:ea typeface="맑은 고딕" panose="020B0503020000020004" pitchFamily="50" charset="-127"/>
              </a:rPr>
            </a:br>
            <a:endParaRPr lang="ko-KR" altLang="en-US" dirty="0"/>
          </a:p>
        </p:txBody>
      </p:sp>
      <p:sp>
        <p:nvSpPr>
          <p:cNvPr id="3" name="내용 개체 틀 2"/>
          <p:cNvSpPr>
            <a:spLocks noGrp="1"/>
          </p:cNvSpPr>
          <p:nvPr>
            <p:ph idx="1"/>
          </p:nvPr>
        </p:nvSpPr>
        <p:spPr>
          <a:xfrm>
            <a:off x="747839" y="1440180"/>
            <a:ext cx="9510065" cy="2924002"/>
          </a:xfrm>
        </p:spPr>
        <p:txBody>
          <a:bodyPr>
            <a:noAutofit/>
          </a:bodyPr>
          <a:lstStyle/>
          <a:p>
            <a:r>
              <a:rPr lang="en-US" altLang="ko-KR" sz="2400" dirty="0">
                <a:latin typeface="맑은 고딕" panose="020B0503020000020004" pitchFamily="50" charset="-127"/>
                <a:ea typeface="맑은 고딕" panose="020B0503020000020004" pitchFamily="50" charset="-127"/>
              </a:rPr>
              <a:t>AWS Configuration is ambiguously defined. Cannot have overlapping suffixes in two rules if the prefixes are overlapping for the same event type. </a:t>
            </a:r>
          </a:p>
          <a:p>
            <a:r>
              <a:rPr lang="en-US" altLang="ko-KR" sz="2400" dirty="0">
                <a:latin typeface="맑은 고딕" panose="020B0503020000020004" pitchFamily="50" charset="-127"/>
                <a:ea typeface="맑은 고딕" panose="020B0503020000020004" pitchFamily="50" charset="-127"/>
              </a:rPr>
              <a:t>Error </a:t>
            </a:r>
            <a:r>
              <a:rPr lang="ko-KR" altLang="en-US" sz="2400" dirty="0">
                <a:latin typeface="맑은 고딕" panose="020B0503020000020004" pitchFamily="50" charset="-127"/>
                <a:ea typeface="맑은 고딕" panose="020B0503020000020004" pitchFamily="50" charset="-127"/>
              </a:rPr>
              <a:t>해결방법</a:t>
            </a:r>
          </a:p>
          <a:p>
            <a:pPr lvl="1"/>
            <a:r>
              <a:rPr lang="en-US" altLang="ko-KR" sz="2400" dirty="0">
                <a:latin typeface="맑은 고딕" panose="020B0503020000020004" pitchFamily="50" charset="-127"/>
                <a:ea typeface="맑은 고딕" panose="020B0503020000020004" pitchFamily="50" charset="-127"/>
                <a:hlinkClick r:id="rId2"/>
              </a:rPr>
              <a:t>https://jsikim1.tistory.com/183</a:t>
            </a:r>
            <a:endParaRPr lang="ko" altLang="en-US" sz="2400" dirty="0">
              <a:latin typeface="맑은 고딕" panose="020B0503020000020004" pitchFamily="50" charset="-127"/>
              <a:ea typeface="맑은 고딕" panose="020B0503020000020004" pitchFamily="50" charset="-127"/>
              <a:hlinkClick r:id="rId2"/>
            </a:endParaRPr>
          </a:p>
        </p:txBody>
      </p:sp>
    </p:spTree>
    <p:extLst>
      <p:ext uri="{BB962C8B-B14F-4D97-AF65-F5344CB8AC3E}">
        <p14:creationId xmlns:p14="http://schemas.microsoft.com/office/powerpoint/2010/main" val="2726944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91738" y="730689"/>
            <a:ext cx="6921483" cy="391529"/>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sz="3200" dirty="0">
                <a:latin typeface="맑은 고딕" panose="020B0503020000020004" pitchFamily="50" charset="-127"/>
                <a:ea typeface="맑은 고딕" panose="020B0503020000020004" pitchFamily="50" charset="-127"/>
              </a:rPr>
              <a:t>Add one more S3 trigger</a:t>
            </a:r>
            <a:endParaRPr lang="ko-KR" altLang="en-US" dirty="0"/>
          </a:p>
        </p:txBody>
      </p:sp>
      <p:sp>
        <p:nvSpPr>
          <p:cNvPr id="3" name="내용 개체 틀 2"/>
          <p:cNvSpPr>
            <a:spLocks noGrp="1"/>
          </p:cNvSpPr>
          <p:nvPr>
            <p:ph idx="1"/>
          </p:nvPr>
        </p:nvSpPr>
        <p:spPr>
          <a:xfrm>
            <a:off x="1191738" y="1431866"/>
            <a:ext cx="8708720" cy="5126875"/>
          </a:xfrm>
        </p:spPr>
        <p:txBody>
          <a:bodyPr>
            <a:noAutofit/>
          </a:bodyPr>
          <a:lstStyle/>
          <a:p>
            <a:pPr algn="l"/>
            <a:r>
              <a:rPr lang="en-US" altLang="ko-KR" sz="2400" b="1" i="0" dirty="0">
                <a:solidFill>
                  <a:srgbClr val="0F0F0F"/>
                </a:solidFill>
                <a:effectLst/>
                <a:latin typeface="YouTube Sans"/>
              </a:rPr>
              <a:t>S3 </a:t>
            </a:r>
          </a:p>
          <a:p>
            <a:pPr lvl="1"/>
            <a:r>
              <a:rPr lang="en-US" altLang="ko-KR" sz="2200" b="1" dirty="0">
                <a:solidFill>
                  <a:srgbClr val="0F0F0F"/>
                </a:solidFill>
                <a:latin typeface="YouTube Sans"/>
              </a:rPr>
              <a:t> instead of add trigger, use bucket properties</a:t>
            </a:r>
          </a:p>
          <a:p>
            <a:pPr lvl="1"/>
            <a:r>
              <a:rPr lang="en-US" altLang="ko-KR" sz="2200" b="1" dirty="0">
                <a:solidFill>
                  <a:srgbClr val="0F0F0F"/>
                </a:solidFill>
                <a:latin typeface="YouTube Sans"/>
              </a:rPr>
              <a:t>create bucket</a:t>
            </a:r>
          </a:p>
          <a:p>
            <a:pPr lvl="1"/>
            <a:r>
              <a:rPr lang="en-US" altLang="ko-KR" sz="2200" b="1" i="0" dirty="0">
                <a:solidFill>
                  <a:srgbClr val="0F0F0F"/>
                </a:solidFill>
                <a:effectLst/>
                <a:latin typeface="YouTube Sans"/>
              </a:rPr>
              <a:t>Properties </a:t>
            </a:r>
            <a:r>
              <a:rPr lang="en-US" altLang="ko-KR" sz="2200" b="1" i="0" dirty="0">
                <a:solidFill>
                  <a:srgbClr val="0F0F0F"/>
                </a:solidFill>
                <a:effectLst/>
                <a:latin typeface="YouTube Sans"/>
                <a:sym typeface="Wingdings" panose="05000000000000000000" pitchFamily="2" charset="2"/>
              </a:rPr>
              <a:t> create event notification</a:t>
            </a:r>
          </a:p>
          <a:p>
            <a:pPr lvl="1"/>
            <a:r>
              <a:rPr lang="en-US" altLang="ko-KR" sz="2200" b="1" dirty="0">
                <a:solidFill>
                  <a:srgbClr val="0F0F0F"/>
                </a:solidFill>
                <a:latin typeface="YouTube Sans"/>
                <a:sym typeface="Wingdings" panose="05000000000000000000" pitchFamily="2" charset="2"/>
              </a:rPr>
              <a:t>Event type : all object create events</a:t>
            </a:r>
            <a:endParaRPr lang="en-US" altLang="ko-KR" sz="2200" b="1" i="0" dirty="0">
              <a:solidFill>
                <a:srgbClr val="0F0F0F"/>
              </a:solidFill>
              <a:effectLst/>
              <a:latin typeface="YouTube Sans"/>
              <a:sym typeface="Wingdings" panose="05000000000000000000" pitchFamily="2" charset="2"/>
            </a:endParaRPr>
          </a:p>
          <a:p>
            <a:pPr lvl="1"/>
            <a:r>
              <a:rPr lang="en-US" altLang="ko-KR" sz="2200" b="1" dirty="0">
                <a:solidFill>
                  <a:srgbClr val="0F0F0F"/>
                </a:solidFill>
                <a:latin typeface="YouTube Sans"/>
                <a:sym typeface="Wingdings" panose="05000000000000000000" pitchFamily="2" charset="2"/>
              </a:rPr>
              <a:t> Destination type : Lambda function</a:t>
            </a:r>
          </a:p>
          <a:p>
            <a:pPr lvl="1"/>
            <a:r>
              <a:rPr lang="en-US" altLang="ko-KR" sz="2200" b="1" i="0" dirty="0">
                <a:solidFill>
                  <a:srgbClr val="0F0F0F"/>
                </a:solidFill>
                <a:effectLst/>
                <a:latin typeface="YouTube Sans"/>
                <a:sym typeface="Wingdings" panose="05000000000000000000" pitchFamily="2" charset="2"/>
              </a:rPr>
              <a:t> Destination : Lambda function name</a:t>
            </a:r>
          </a:p>
        </p:txBody>
      </p:sp>
    </p:spTree>
    <p:extLst>
      <p:ext uri="{BB962C8B-B14F-4D97-AF65-F5344CB8AC3E}">
        <p14:creationId xmlns:p14="http://schemas.microsoft.com/office/powerpoint/2010/main" val="27197203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75856" y="971758"/>
            <a:ext cx="6876288" cy="640080"/>
          </a:xfrm>
        </p:spPr>
        <p:txBody>
          <a:bodyPr>
            <a:normAutofit fontScale="90000"/>
          </a:bodyPr>
          <a:lstStyle/>
          <a:p>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br>
              <a:rPr lang="en-US" altLang="ko-KR" sz="3200" dirty="0">
                <a:latin typeface="맑은 고딕" panose="020B0503020000020004" pitchFamily="50" charset="-127"/>
                <a:ea typeface="맑은 고딕" panose="020B0503020000020004" pitchFamily="50" charset="-127"/>
              </a:rPr>
            </a:br>
            <a:r>
              <a:rPr lang="en-US" altLang="ko-KR" dirty="0"/>
              <a:t>hands-on</a:t>
            </a:r>
            <a:br>
              <a:rPr lang="ko-KR" altLang="en-US" sz="3200" dirty="0">
                <a:latin typeface="맑은 고딕" panose="020B0503020000020004" pitchFamily="50" charset="-127"/>
                <a:ea typeface="맑은 고딕" panose="020B0503020000020004" pitchFamily="50" charset="-127"/>
              </a:rPr>
            </a:br>
            <a:endParaRPr lang="ko-KR" altLang="en-US" dirty="0"/>
          </a:p>
        </p:txBody>
      </p:sp>
      <p:sp>
        <p:nvSpPr>
          <p:cNvPr id="3" name="내용 개체 틀 2"/>
          <p:cNvSpPr>
            <a:spLocks noGrp="1"/>
          </p:cNvSpPr>
          <p:nvPr>
            <p:ph idx="1"/>
          </p:nvPr>
        </p:nvSpPr>
        <p:spPr>
          <a:xfrm>
            <a:off x="747839" y="1440180"/>
            <a:ext cx="7997149" cy="2924002"/>
          </a:xfrm>
        </p:spPr>
        <p:txBody>
          <a:bodyPr>
            <a:noAutofit/>
          </a:bodyPr>
          <a:lstStyle/>
          <a:p>
            <a:pPr algn="l"/>
            <a:r>
              <a:rPr lang="en-US" altLang="ko-KR" sz="2400" b="1" i="0" dirty="0">
                <a:solidFill>
                  <a:srgbClr val="0F0F0F"/>
                </a:solidFill>
                <a:effectLst/>
                <a:latin typeface="YouTube Sans"/>
              </a:rPr>
              <a:t>AWS Lambda &amp; AWS DynamoDB &amp; AWS S3 | Writing CSV Data do </a:t>
            </a:r>
            <a:r>
              <a:rPr lang="en-US" altLang="ko-KR" sz="2400" b="1" i="0" dirty="0" err="1">
                <a:solidFill>
                  <a:srgbClr val="0F0F0F"/>
                </a:solidFill>
                <a:effectLst/>
                <a:latin typeface="YouTube Sans"/>
              </a:rPr>
              <a:t>dynamoDB</a:t>
            </a:r>
            <a:r>
              <a:rPr lang="en-US" altLang="ko-KR" sz="2400" b="1" i="0" dirty="0">
                <a:solidFill>
                  <a:srgbClr val="0F0F0F"/>
                </a:solidFill>
                <a:effectLst/>
                <a:latin typeface="YouTube Sans"/>
              </a:rPr>
              <a:t> from AWS S3 Using AWS Lambda</a:t>
            </a:r>
          </a:p>
          <a:p>
            <a:pPr lvl="1"/>
            <a:r>
              <a:rPr lang="en-US" altLang="ko-KR" sz="2400" dirty="0">
                <a:latin typeface="맑은 고딕" panose="020B0503020000020004" pitchFamily="50" charset="-127"/>
                <a:ea typeface="맑은 고딕" panose="020B0503020000020004" pitchFamily="50" charset="-127"/>
                <a:hlinkClick r:id="rId2"/>
              </a:rPr>
              <a:t>https://www.youtube.com/watch?v=59edv-9vqDA</a:t>
            </a:r>
          </a:p>
          <a:p>
            <a:pPr lvl="1"/>
            <a:endParaRPr lang="en-US" altLang="ko" sz="2400" dirty="0">
              <a:latin typeface="맑은 고딕" panose="020B0503020000020004" pitchFamily="50" charset="-127"/>
              <a:hlinkClick r:id="rId2"/>
            </a:endParaRPr>
          </a:p>
          <a:p>
            <a:endParaRPr lang="en-US" altLang="ko-KR" sz="1600" dirty="0">
              <a:hlinkClick r:id="rId3"/>
            </a:endParaRPr>
          </a:p>
        </p:txBody>
      </p:sp>
    </p:spTree>
    <p:extLst>
      <p:ext uri="{BB962C8B-B14F-4D97-AF65-F5344CB8AC3E}">
        <p14:creationId xmlns:p14="http://schemas.microsoft.com/office/powerpoint/2010/main" val="61066219"/>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8016</TotalTime>
  <Words>5014</Words>
  <Application>Microsoft Office PowerPoint</Application>
  <PresentationFormat>와이드스크린</PresentationFormat>
  <Paragraphs>1117</Paragraphs>
  <Slides>115</Slides>
  <Notes>15</Notes>
  <HiddenSlides>0</HiddenSlides>
  <MMClips>0</MMClips>
  <ScaleCrop>false</ScaleCrop>
  <HeadingPairs>
    <vt:vector size="6" baseType="variant">
      <vt:variant>
        <vt:lpstr>사용한 글꼴</vt:lpstr>
      </vt:variant>
      <vt:variant>
        <vt:i4>16</vt:i4>
      </vt:variant>
      <vt:variant>
        <vt:lpstr>테마</vt:lpstr>
      </vt:variant>
      <vt:variant>
        <vt:i4>8</vt:i4>
      </vt:variant>
      <vt:variant>
        <vt:lpstr>슬라이드 제목</vt:lpstr>
      </vt:variant>
      <vt:variant>
        <vt:i4>115</vt:i4>
      </vt:variant>
    </vt:vector>
  </HeadingPairs>
  <TitlesOfParts>
    <vt:vector size="139" baseType="lpstr">
      <vt:lpstr>WenQuanYi Micro Hei</vt:lpstr>
      <vt:lpstr>YouTube Sans</vt:lpstr>
      <vt:lpstr>굴림</vt:lpstr>
      <vt:lpstr>나눔스퀘어 ExtraBold</vt:lpstr>
      <vt:lpstr>맑은 고딕</vt:lpstr>
      <vt:lpstr>Abadi</vt:lpstr>
      <vt:lpstr>Arial</vt:lpstr>
      <vt:lpstr>Arial Black</vt:lpstr>
      <vt:lpstr>Calibri</vt:lpstr>
      <vt:lpstr>Consolas</vt:lpstr>
      <vt:lpstr>Corbel</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Course material</vt:lpstr>
      <vt:lpstr>local git에서  file upload</vt:lpstr>
      <vt:lpstr>PowerPoint 프레젠테이션</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Amazon EC2</vt:lpstr>
      <vt:lpstr>Amazon EC2?</vt:lpstr>
      <vt:lpstr>Amazon EC2?</vt:lpstr>
      <vt:lpstr>Choosing the Right Amazon EC2 Instance</vt:lpstr>
      <vt:lpstr>Amazon Machine Image (AMI)</vt:lpstr>
      <vt:lpstr>Broad Set of Compute Instance Types</vt:lpstr>
      <vt:lpstr>Amazon EC2 Pricing</vt:lpstr>
      <vt:lpstr>EC2 생성</vt:lpstr>
      <vt:lpstr>putty</vt:lpstr>
      <vt:lpstr>MAC 운영체제 내의 SSH를 이용한 EC2연결방법</vt:lpstr>
      <vt:lpstr>EC2 - webserver</vt:lpstr>
      <vt:lpstr>Linux webserver (AMI)</vt:lpstr>
      <vt:lpstr>Linux webserver (AMI)</vt:lpstr>
      <vt:lpstr>PowerPoint 프레젠테이션</vt:lpstr>
      <vt:lpstr>EC2 - webserver</vt:lpstr>
      <vt:lpstr>IDE, text editor</vt:lpstr>
      <vt:lpstr>. Elastic IP  &amp; instance scale up</vt:lpstr>
      <vt:lpstr>EC2 - stress test</vt:lpstr>
      <vt:lpstr>EC2 – ELB (Elastic Load Balance)</vt:lpstr>
      <vt:lpstr>Hands-on</vt:lpstr>
      <vt:lpstr>Python3 in EC2 </vt:lpstr>
      <vt:lpstr>Python3 in EC2 </vt:lpstr>
      <vt:lpstr>PowerPoint 프레젠테이션</vt:lpstr>
      <vt:lpstr>AWS S3</vt:lpstr>
      <vt:lpstr>S3</vt:lpstr>
      <vt:lpstr>PowerPoint 프레젠테이션</vt:lpstr>
      <vt:lpstr>PowerPoint 프레젠테이션</vt:lpstr>
      <vt:lpstr>S3 bucket</vt:lpstr>
      <vt:lpstr>S3 Bucket Policies</vt:lpstr>
      <vt:lpstr>S3 Access</vt:lpstr>
      <vt:lpstr>S3 Access</vt:lpstr>
      <vt:lpstr>S3 Permission/Security</vt:lpstr>
      <vt:lpstr>S3 Access - Policy generator</vt:lpstr>
      <vt:lpstr>S3 Event Notification</vt:lpstr>
      <vt:lpstr>PowerPoint 프레젠테이션</vt:lpstr>
      <vt:lpstr>S3 Event Notification : SQS</vt:lpstr>
      <vt:lpstr>AWS CloudFront</vt:lpstr>
      <vt:lpstr>CloudFront</vt:lpstr>
      <vt:lpstr>CloudFront</vt:lpstr>
      <vt:lpstr>CloudFront</vt:lpstr>
      <vt:lpstr>PowerPoint 프레젠테이션</vt:lpstr>
      <vt:lpstr>CloudFront</vt:lpstr>
      <vt:lpstr>PowerPoint 프레젠테이션</vt:lpstr>
      <vt:lpstr>AWS RDS : Relational Database Service </vt:lpstr>
      <vt:lpstr>PowerPoint 프레젠테이션</vt:lpstr>
      <vt:lpstr>PowerPoint 프레젠테이션</vt:lpstr>
      <vt:lpstr>PowerPoint 프레젠테이션</vt:lpstr>
      <vt:lpstr>DB 서버 접근</vt:lpstr>
      <vt:lpstr>RDS</vt:lpstr>
      <vt:lpstr>EC2 에서 RDS 접근 - mysql</vt:lpstr>
      <vt:lpstr>Mysql cli</vt:lpstr>
      <vt:lpstr>Mysql cli</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Lambda language support</vt:lpstr>
      <vt:lpstr>Lambda</vt:lpstr>
      <vt:lpstr>Lambda: Serverless thumbnail creation</vt:lpstr>
      <vt:lpstr>PowerPoint 프레젠테이션</vt:lpstr>
      <vt:lpstr>Lambda</vt:lpstr>
      <vt:lpstr>API troubleshooting</vt:lpstr>
      <vt:lpstr>PowerPoint 프레젠테이션</vt:lpstr>
      <vt:lpstr>API-Gateway</vt:lpstr>
      <vt:lpstr>AWS S3 - Lambda - dynamodb</vt:lpstr>
      <vt:lpstr>PowerPoint 프레젠테이션</vt:lpstr>
      <vt:lpstr>IAM</vt:lpstr>
      <vt:lpstr>S3 – lambda - dynamodb</vt:lpstr>
      <vt:lpstr>PowerPoint 프레젠테이션</vt:lpstr>
      <vt:lpstr>PowerPoint 프레젠테이션</vt:lpstr>
      <vt:lpstr>   Trouble shoot  -lambda </vt:lpstr>
      <vt:lpstr>   Add one more S3 trigger</vt:lpstr>
      <vt:lpstr>   hands-on </vt:lpstr>
      <vt:lpstr>AWS DynamoDB</vt:lpstr>
      <vt:lpstr>Amazon DynamoDB</vt:lpstr>
      <vt:lpstr>Amazon DynamoDB</vt:lpstr>
      <vt:lpstr>AWS Kinesis</vt:lpstr>
      <vt:lpstr>PowerPoint 프레젠테이션</vt:lpstr>
      <vt:lpstr>PowerPoint 프레젠테이션</vt:lpstr>
      <vt:lpstr>PowerPoint 프레젠테이션</vt:lpstr>
      <vt:lpstr>PowerPoint 프레젠테이션</vt:lpstr>
      <vt:lpstr>PowerPoint 프레젠테이션</vt:lpstr>
      <vt:lpstr>Python3 in EC2 </vt:lpstr>
      <vt:lpstr>Python3 in EC2 : don’t use sudo</vt:lpstr>
      <vt:lpstr>Hands-on</vt:lpstr>
      <vt:lpstr>PowerPoint 프레젠테이션</vt:lpstr>
      <vt:lpstr>PowerPoint 프레젠테이션</vt:lpstr>
      <vt:lpstr>PowerPoint 프레젠테이션</vt:lpstr>
      <vt:lpstr>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250</cp:revision>
  <dcterms:created xsi:type="dcterms:W3CDTF">2019-12-23T00:32:35Z</dcterms:created>
  <dcterms:modified xsi:type="dcterms:W3CDTF">2023-06-03T11:51:02Z</dcterms:modified>
</cp:coreProperties>
</file>